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3" r:id="rId46"/>
    <p:sldId id="306" r:id="rId47"/>
    <p:sldId id="305" r:id="rId48"/>
    <p:sldId id="304" r:id="rId49"/>
    <p:sldId id="302" r:id="rId50"/>
    <p:sldId id="308" r:id="rId51"/>
    <p:sldId id="307" r:id="rId52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974B9A-3B5B-4AC2-BA7F-3BADAD41546E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22BFD-3B44-4490-BA8B-E5F362A1D8D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0EEC-848E-462B-9A89-25811D51481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B367D73-0F3E-4BAB-9B2D-973D5A6F691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98E2A-775E-4E22-A0BD-46ABE018FEC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F9543-F12C-4905-A635-591E7165337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DBE6-127C-4E12-8D0E-9C559881E60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A47C6-933A-45E6-B525-D16711B9132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8DF83-9F78-416F-9F63-B02297BF6A0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983D7-EAEB-4F0C-8C7A-0DB4235C271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21CA9-EBCF-4B82-8BA0-69191830B2D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0FF1F-03B7-46DC-8B11-99B00DAE75E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CA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9B4360-1F0B-47F8-8545-B31E48B2D186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18" Type="http://schemas.openxmlformats.org/officeDocument/2006/relationships/slide" Target="slide10.xml"/><Relationship Id="rId26" Type="http://schemas.openxmlformats.org/officeDocument/2006/relationships/slide" Target="slide26.xml"/><Relationship Id="rId3" Type="http://schemas.openxmlformats.org/officeDocument/2006/relationships/slide" Target="slide7.xml"/><Relationship Id="rId21" Type="http://schemas.openxmlformats.org/officeDocument/2006/relationships/slide" Target="slide25.xml"/><Relationship Id="rId7" Type="http://schemas.openxmlformats.org/officeDocument/2006/relationships/slide" Target="slide3.xml"/><Relationship Id="rId12" Type="http://schemas.openxmlformats.org/officeDocument/2006/relationships/slide" Target="slide4.xml"/><Relationship Id="rId17" Type="http://schemas.openxmlformats.org/officeDocument/2006/relationships/slide" Target="slide5.xml"/><Relationship Id="rId25" Type="http://schemas.openxmlformats.org/officeDocument/2006/relationships/slide" Target="slide21.xml"/><Relationship Id="rId2" Type="http://schemas.openxmlformats.org/officeDocument/2006/relationships/slide" Target="slide2.xml"/><Relationship Id="rId16" Type="http://schemas.openxmlformats.org/officeDocument/2006/relationships/slide" Target="slide24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11" Type="http://schemas.openxmlformats.org/officeDocument/2006/relationships/slide" Target="slide23.xml"/><Relationship Id="rId24" Type="http://schemas.openxmlformats.org/officeDocument/2006/relationships/slide" Target="slide16.xml"/><Relationship Id="rId5" Type="http://schemas.openxmlformats.org/officeDocument/2006/relationships/slide" Target="slide17.xml"/><Relationship Id="rId15" Type="http://schemas.openxmlformats.org/officeDocument/2006/relationships/slide" Target="slide19.xml"/><Relationship Id="rId23" Type="http://schemas.openxmlformats.org/officeDocument/2006/relationships/slide" Target="slide11.xml"/><Relationship Id="rId10" Type="http://schemas.openxmlformats.org/officeDocument/2006/relationships/slide" Target="slide18.xml"/><Relationship Id="rId19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slide" Target="slide13.xml"/><Relationship Id="rId14" Type="http://schemas.openxmlformats.org/officeDocument/2006/relationships/slide" Target="slide14.xml"/><Relationship Id="rId22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Jeopardy Review</a:t>
            </a:r>
          </a:p>
        </p:txBody>
      </p:sp>
      <p:graphicFrame>
        <p:nvGraphicFramePr>
          <p:cNvPr id="2160" name="Group 112"/>
          <p:cNvGraphicFramePr>
            <a:graphicFrameLocks noGrp="1"/>
          </p:cNvGraphicFramePr>
          <p:nvPr>
            <p:ph type="tbl" idx="1"/>
          </p:nvPr>
        </p:nvGraphicFramePr>
        <p:xfrm>
          <a:off x="1243013" y="1804988"/>
          <a:ext cx="6719887" cy="421005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Places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Texts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Art and Architecture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Wars and Warfare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" action="ppaction://hlinksldjump"/>
                        </a:rPr>
                        <a:t>100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3" action="ppaction://hlinksldjump"/>
                        </a:rPr>
                        <a:t>100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4" action="ppaction://hlinksldjump"/>
                        </a:rPr>
                        <a:t>100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5" action="ppaction://hlinksldjump"/>
                        </a:rPr>
                        <a:t>100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6" action="ppaction://hlinksldjump"/>
                        </a:rPr>
                        <a:t>100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7" action="ppaction://hlinksldjump"/>
                        </a:rPr>
                        <a:t>200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8" action="ppaction://hlinksldjump"/>
                        </a:rPr>
                        <a:t>200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9" action="ppaction://hlinksldjump"/>
                        </a:rPr>
                        <a:t>200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0" action="ppaction://hlinksldjump"/>
                        </a:rPr>
                        <a:t>200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1" action="ppaction://hlinksldjump"/>
                        </a:rPr>
                        <a:t>200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2" action="ppaction://hlinksldjump"/>
                        </a:rPr>
                        <a:t>300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3" action="ppaction://hlinksldjump"/>
                        </a:rPr>
                        <a:t>300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4" action="ppaction://hlinksldjump"/>
                        </a:rPr>
                        <a:t>300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5" action="ppaction://hlinksldjump"/>
                        </a:rPr>
                        <a:t>300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6" action="ppaction://hlinksldjump"/>
                        </a:rPr>
                        <a:t>300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7" action="ppaction://hlinksldjump"/>
                        </a:rPr>
                        <a:t>400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8" action="ppaction://hlinksldjump"/>
                        </a:rPr>
                        <a:t>400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19" action="ppaction://hlinksldjump"/>
                        </a:rPr>
                        <a:t>400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0" action="ppaction://hlinksldjump"/>
                        </a:rPr>
                        <a:t>400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1" action="ppaction://hlinksldjump"/>
                        </a:rPr>
                        <a:t>400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2" action="ppaction://hlinksldjump"/>
                        </a:rPr>
                        <a:t>500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3" action="ppaction://hlinksldjump"/>
                        </a:rPr>
                        <a:t>500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4" action="ppaction://hlinksldjump"/>
                        </a:rPr>
                        <a:t>500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5" action="ppaction://hlinksldjump"/>
                        </a:rPr>
                        <a:t>500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hlinkClick r:id="rId26" action="ppaction://hlinksldjump"/>
                        </a:rPr>
                        <a:t>500</a:t>
                      </a:r>
                      <a:endParaRPr kumimoji="0" lang="en-C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Places 400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56720"/>
          </a:xfrm>
        </p:spPr>
        <p:txBody>
          <a:bodyPr/>
          <a:lstStyle/>
          <a:p>
            <a:pPr algn="ctr">
              <a:buNone/>
            </a:pPr>
            <a:r>
              <a:rPr lang="en-CA" sz="2400" dirty="0"/>
              <a:t>Modelled after Greek theatres, this theatre, named after a member of the First Triumvirate, is found in Rome.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endParaRPr lang="en-CA" dirty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endParaRPr lang="en-CA" dirty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endParaRPr lang="en-CA" dirty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4" name="il_fi" descr="http://storage.koinup.com/080522x39988/39988-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24944"/>
            <a:ext cx="44644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Places 500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5672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CA" sz="2400" dirty="0"/>
              <a:t>Situated in Constantinople, it was emperor Justinian’s most ambitious building project.</a:t>
            </a:r>
          </a:p>
          <a:p>
            <a:pPr algn="ctr">
              <a:lnSpc>
                <a:spcPct val="90000"/>
              </a:lnSpc>
              <a:buNone/>
            </a:pPr>
            <a:endParaRPr lang="en-CA" sz="2400" dirty="0"/>
          </a:p>
          <a:p>
            <a:pPr algn="ctr">
              <a:lnSpc>
                <a:spcPct val="90000"/>
              </a:lnSpc>
              <a:buNone/>
            </a:pPr>
            <a:endParaRPr lang="en-CA" sz="2400" dirty="0"/>
          </a:p>
          <a:p>
            <a:pPr algn="ctr">
              <a:lnSpc>
                <a:spcPct val="90000"/>
              </a:lnSpc>
              <a:buNone/>
            </a:pPr>
            <a:endParaRPr lang="en-CA" sz="2400" dirty="0"/>
          </a:p>
          <a:p>
            <a:pPr algn="ctr">
              <a:lnSpc>
                <a:spcPct val="90000"/>
              </a:lnSpc>
              <a:buNone/>
            </a:pPr>
            <a:endParaRPr lang="en-CA" sz="2400" dirty="0"/>
          </a:p>
          <a:p>
            <a:pPr algn="ctr">
              <a:lnSpc>
                <a:spcPct val="90000"/>
              </a:lnSpc>
              <a:buNone/>
            </a:pPr>
            <a:endParaRPr lang="en-CA" sz="2400" dirty="0"/>
          </a:p>
          <a:p>
            <a:pPr algn="ctr">
              <a:lnSpc>
                <a:spcPct val="90000"/>
              </a:lnSpc>
              <a:buNone/>
            </a:pPr>
            <a:endParaRPr lang="en-CA" sz="2400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4" name="il_fi" descr="http://4.bp.blogspot.com/-fMZEdseIRLY/T8jWO6CSGHI/AAAAAAAAVvE/kiy350ssSpk/s400/hagia-soph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36912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Texts 100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/>
              <a:t>Characters in this epic poem include Achilles, Agamemnon, Hector, Helen, and Paris.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Texts 200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/>
              <a:t>This epic poem, written during the Augustan age, described the founding of Rome.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Texts 300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/>
              <a:t>In this work of literature, the main character travels through hell, purgatory and heaven.</a:t>
            </a:r>
          </a:p>
          <a:p>
            <a:pPr algn="ctr">
              <a:buFont typeface="Wingdings" pitchFamily="2" charset="2"/>
              <a:buNone/>
            </a:pPr>
            <a:endParaRPr lang="en-CA" dirty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Texts 400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/>
              <a:t>Marcus Aurelius recorded his thoughts and stoic ideas in this work of philosophy.</a:t>
            </a:r>
          </a:p>
          <a:p>
            <a:pPr algn="ctr">
              <a:buFont typeface="Wingdings" pitchFamily="2" charset="2"/>
              <a:buNone/>
            </a:pPr>
            <a:endParaRPr lang="en-CA" dirty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Texts 500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/>
              <a:t>Christopher Marlowe’s most famous play tells the story of man who sells his soul in exchange for power and knowledge.</a:t>
            </a:r>
          </a:p>
          <a:p>
            <a:pPr algn="ctr">
              <a:buFont typeface="Wingdings" pitchFamily="2" charset="2"/>
              <a:buNone/>
            </a:pPr>
            <a:endParaRPr lang="en-CA" dirty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Art and Architecture 100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12704"/>
          </a:xfrm>
        </p:spPr>
        <p:txBody>
          <a:bodyPr/>
          <a:lstStyle/>
          <a:p>
            <a:pPr algn="ctr">
              <a:buNone/>
            </a:pPr>
            <a:r>
              <a:rPr lang="en-CA" sz="2400" dirty="0"/>
              <a:t>This Renaissance artist created this sculpture, the pieta.</a:t>
            </a:r>
          </a:p>
          <a:p>
            <a:pPr algn="ctr">
              <a:buNone/>
            </a:pPr>
            <a:endParaRPr lang="en-CA" sz="2400" dirty="0"/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4" name="Picture 3" descr="F:\CHW 3M\Unit 6 - The Middle Ages\Michelanelo's pieta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446449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Art and Architecture 200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/>
              <a:t>This style of architecture dominated the Middle Ages.  Its features included vaulted arches, flying buttresses, stained-glass windows, and gargoyles and grotesques.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Art and Architecture 300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sz="2400" dirty="0"/>
              <a:t>Raphael, a Renaissance artist, illustrated the influence of Greek thinkers on himself and his contemporaries in this painting.</a:t>
            </a:r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4" name="il_fi" descr="http://artchronicler.files.wordpress.com/2010/04/school-of-athens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96952"/>
            <a:ext cx="4824536" cy="267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People 100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/>
              <a:t>He is credited with starting the Reformation in Europe when he famously nailed his 95 Theses to the church door in Wittenberg.	</a:t>
            </a:r>
          </a:p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Art and Architecture 400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4221286" cy="4267200"/>
          </a:xfrm>
        </p:spPr>
        <p:txBody>
          <a:bodyPr/>
          <a:lstStyle/>
          <a:p>
            <a:pPr algn="ctr">
              <a:buNone/>
            </a:pPr>
            <a:endParaRPr lang="en-CA" sz="2400" dirty="0"/>
          </a:p>
          <a:p>
            <a:pPr>
              <a:buNone/>
            </a:pPr>
            <a:r>
              <a:rPr lang="en-CA" sz="2400" dirty="0"/>
              <a:t>	Some of the most impressive Egyptian art was found in elaborate tombs, such as the coffin for this pharaoh.</a:t>
            </a:r>
          </a:p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	ANSWER</a:t>
            </a:r>
            <a:endParaRPr lang="en-CA" dirty="0"/>
          </a:p>
        </p:txBody>
      </p:sp>
      <p:pic>
        <p:nvPicPr>
          <p:cNvPr id="32770" name="Picture 2" descr="http://4.bp.blogspot.com/-2YXgLUzoiZ4/TtzPYU-l1tI/AAAAAAAATv0/M9K_4-wKCFw/s1600/VisceraCoff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2845693" cy="4393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Art and Architecture 500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/>
              <a:t>This site in France is most famous for its cave paintings in the </a:t>
            </a:r>
            <a:r>
              <a:rPr lang="en-CA" dirty="0" err="1"/>
              <a:t>paleolithic</a:t>
            </a:r>
            <a:r>
              <a:rPr lang="en-CA" dirty="0"/>
              <a:t> era.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Wars and Warfare 100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/>
              <a:t>This Chinese invention radically changed warfare in medieval Europe and even contributed to the disappearance of the knight.</a:t>
            </a:r>
          </a:p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Wars and Warfare 200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/>
              <a:t>The trireme helped the Athenians defeat the Persian fleet during the sea battle.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Wars and Warfare 300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dirty="0"/>
              <a:t>	This English king, who renewed his claim to the French throne during a period of calm during the Hundred Years War, led his army to a victory in the Battle of Agincourt.  He was also immortalized by Shakespeare.</a:t>
            </a:r>
          </a:p>
          <a:p>
            <a:pPr algn="ctr"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Wars and Warfare 400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None/>
            </a:pPr>
            <a:r>
              <a:rPr lang="en-CA" dirty="0"/>
              <a:t>This Egyptian pharaoh earned himself the nickname “the Napoleon of Egypt” for his military conquests and expansion.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Wars and Warfare 500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4581326" cy="4484712"/>
          </a:xfrm>
        </p:spPr>
        <p:txBody>
          <a:bodyPr/>
          <a:lstStyle/>
          <a:p>
            <a:pPr algn="ctr">
              <a:buNone/>
            </a:pPr>
            <a:r>
              <a:rPr lang="en-CA" dirty="0"/>
              <a:t>This Greek soldier-citizen, dressed in body armor and carrying a shield and a spear, used the phalanx tactic in battle.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26626" name="Picture 2" descr="http://4.bp.blogspot.com/_VZYX6ZEBY8o/TKoCp-20SgI/AAAAAAAAAns/7fzhT-SMGDg/s1600/CG_deliver_greek_hoplite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2919611" cy="4041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People 100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/>
              <a:t>Martin Luther</a:t>
            </a:r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People 200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 err="1"/>
              <a:t>Leonidas</a:t>
            </a:r>
            <a:endParaRPr lang="en-CA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People 300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/>
              <a:t>Brunelleschi</a:t>
            </a:r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People 200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</a:p>
          <a:p>
            <a:pPr algn="ctr">
              <a:buNone/>
            </a:pPr>
            <a:r>
              <a:rPr lang="en-CA" dirty="0"/>
              <a:t>This Spartan king died with his bodyguard of 300 at Thermopylae.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People 400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/>
              <a:t>Pericles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People 500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/>
              <a:t>Akhenaton</a:t>
            </a:r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Places 100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/>
              <a:t>Stonehenge</a:t>
            </a:r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Places 200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/>
              <a:t>Parthenon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Places 300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/>
              <a:t>Temple of Apollo at Delphi</a:t>
            </a:r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Places 400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/>
              <a:t>Pompey’s Theatre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Places 500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err="1"/>
              <a:t>Hagia</a:t>
            </a:r>
            <a:r>
              <a:rPr lang="en-CA" sz="3400" dirty="0"/>
              <a:t> Sophia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Texts 100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i="1" dirty="0"/>
              <a:t>The Iliad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Texts 200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i="1" dirty="0"/>
              <a:t>The </a:t>
            </a:r>
            <a:r>
              <a:rPr lang="en-CA" sz="3400" i="1" dirty="0" err="1"/>
              <a:t>Aeneid</a:t>
            </a:r>
            <a:endParaRPr lang="en-CA" sz="3400" i="1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Texts 300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i="1" dirty="0"/>
              <a:t>The Divine Comedy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People 300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</a:p>
          <a:p>
            <a:pPr algn="ctr">
              <a:buNone/>
            </a:pPr>
            <a:r>
              <a:rPr lang="en-CA" dirty="0"/>
              <a:t>This Renaissance man designed the Il </a:t>
            </a:r>
            <a:r>
              <a:rPr lang="en-CA" dirty="0" err="1"/>
              <a:t>Duomo</a:t>
            </a:r>
            <a:r>
              <a:rPr lang="en-CA" dirty="0"/>
              <a:t> in Florence.  He also introduced perspective to art.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Texts 400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i="1" dirty="0"/>
              <a:t>Meditations</a:t>
            </a:r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Texts 500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i="1" dirty="0"/>
              <a:t>Dr. Faustus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Art and Architecture 100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/>
              <a:t>Michelangelo</a:t>
            </a:r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Art and Architecture 200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/>
              <a:t>Gothic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Art and Architecture 300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i="1" dirty="0"/>
              <a:t>School of Athens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Art and Architecture 400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err="1"/>
              <a:t>Tutankhamun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Art and Architecture 500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/>
              <a:t>Lascaux Caves</a:t>
            </a:r>
          </a:p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Wars and Warfare 100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/>
              <a:t>gun powder</a:t>
            </a:r>
          </a:p>
          <a:p>
            <a:pPr>
              <a:buFont typeface="Wingdings" pitchFamily="2" charset="2"/>
              <a:buNone/>
            </a:pPr>
            <a:endParaRPr lang="en-CA" sz="39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Wars and Warfare 200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sz="3400" dirty="0"/>
              <a:t>Salamis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Wars and Warfare 300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/>
              <a:t>Henry V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People 400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</a:p>
          <a:p>
            <a:pPr algn="ctr">
              <a:buNone/>
            </a:pPr>
            <a:r>
              <a:rPr lang="en-CA" dirty="0"/>
              <a:t>This Athenian ordered citizens to retreat behind the long walls of the city to protect themselves from a Spartan invasion.</a:t>
            </a:r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Wars and Warfare 400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 err="1"/>
              <a:t>Tuthmosis</a:t>
            </a:r>
            <a:r>
              <a:rPr lang="en-CA" sz="3400" dirty="0"/>
              <a:t> III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Wars and Warfare 500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/>
              <a:t>hoplite</a:t>
            </a:r>
          </a:p>
          <a:p>
            <a:pPr>
              <a:buFont typeface="Wingdings" pitchFamily="2" charset="2"/>
              <a:buNone/>
            </a:pPr>
            <a:endParaRPr lang="en-CA" sz="3400" dirty="0"/>
          </a:p>
          <a:p>
            <a:pPr algn="ctr">
              <a:buFont typeface="Wingdings" pitchFamily="2" charset="2"/>
              <a:buNone/>
            </a:pPr>
            <a:r>
              <a:rPr lang="en-CA" sz="3400" dirty="0">
                <a:hlinkClick r:id="rId2" action="ppaction://hlinksldjump"/>
              </a:rPr>
              <a:t>RETURN</a:t>
            </a:r>
            <a:endParaRPr lang="en-CA" sz="3400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People 500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</a:p>
          <a:p>
            <a:pPr algn="ctr">
              <a:buNone/>
            </a:pPr>
            <a:r>
              <a:rPr lang="en-CA" dirty="0"/>
              <a:t>He is the first monotheistic ruler we studied.  This Egyptian pharaoh moved the capital away from Thebes.</a:t>
            </a:r>
          </a:p>
          <a:p>
            <a:pPr algn="ctr">
              <a:buFont typeface="Wingdings" pitchFamily="2" charset="2"/>
              <a:buNone/>
            </a:pPr>
            <a:endParaRPr lang="en-CA" dirty="0">
              <a:hlinkClick r:id="rId2" action="ppaction://hlinksldjump"/>
            </a:endParaRPr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Places 100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sz="2400" dirty="0"/>
              <a:t>Found in England, this site was a burial place.</a:t>
            </a:r>
          </a:p>
          <a:p>
            <a:pPr algn="ctr">
              <a:buNone/>
            </a:pPr>
            <a:endParaRPr lang="en-CA" sz="2400" dirty="0"/>
          </a:p>
          <a:p>
            <a:pPr algn="ctr"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4" name="Picture 3" descr="http://upload.wikimedia.org/wikipedia/en/f/fe/Stonehenge_Dista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48880"/>
            <a:ext cx="446449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Places 200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sz="2400" dirty="0"/>
              <a:t>This iconic Greek structure mounts the Acropolis in Athens.</a:t>
            </a:r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4" name="il_fi" descr="http://employees.oneonta.edu/farberas/arth/Images/109images/greek_archaic_classical/parthenon/parthen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Places 300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sz="2400" dirty="0"/>
              <a:t>Alexander the Great visited this site to learn about his future.</a:t>
            </a:r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endParaRPr lang="en-CA" dirty="0"/>
          </a:p>
          <a:p>
            <a:pPr algn="ctr">
              <a:buFont typeface="Wingdings" pitchFamily="2" charset="2"/>
              <a:buNone/>
            </a:pPr>
            <a:r>
              <a:rPr lang="en-CA" dirty="0">
                <a:hlinkClick r:id="rId2" action="ppaction://hlinksldjump"/>
              </a:rPr>
              <a:t>ANSWER</a:t>
            </a:r>
            <a:endParaRPr lang="en-CA" dirty="0"/>
          </a:p>
        </p:txBody>
      </p:sp>
      <p:pic>
        <p:nvPicPr>
          <p:cNvPr id="4" name="il_fi" descr="http://pythiaofdelphi.weebly.com/uploads/1/4/2/7/14279747/553004_orig.jpg?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3924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400</TotalTime>
  <Words>577</Words>
  <Application>Microsoft Office PowerPoint</Application>
  <PresentationFormat>On-screen Show (4:3)</PresentationFormat>
  <Paragraphs>317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Times New Roman</vt:lpstr>
      <vt:lpstr>Verdana</vt:lpstr>
      <vt:lpstr>Wingdings</vt:lpstr>
      <vt:lpstr>Profile</vt:lpstr>
      <vt:lpstr>Jeopardy Review</vt:lpstr>
      <vt:lpstr>People 100</vt:lpstr>
      <vt:lpstr>People 200</vt:lpstr>
      <vt:lpstr>People 300</vt:lpstr>
      <vt:lpstr>People 400</vt:lpstr>
      <vt:lpstr>People 500</vt:lpstr>
      <vt:lpstr>Places 100</vt:lpstr>
      <vt:lpstr>Places 200</vt:lpstr>
      <vt:lpstr>Places 300</vt:lpstr>
      <vt:lpstr>Places 400</vt:lpstr>
      <vt:lpstr>Places 500</vt:lpstr>
      <vt:lpstr>Texts 100</vt:lpstr>
      <vt:lpstr>Texts 200</vt:lpstr>
      <vt:lpstr>Texts 300</vt:lpstr>
      <vt:lpstr>Texts 400</vt:lpstr>
      <vt:lpstr>Texts 500</vt:lpstr>
      <vt:lpstr>Art and Architecture 100</vt:lpstr>
      <vt:lpstr>Art and Architecture 200</vt:lpstr>
      <vt:lpstr>Art and Architecture 300</vt:lpstr>
      <vt:lpstr> Art and Architecture 400</vt:lpstr>
      <vt:lpstr>Art and Architecture 500</vt:lpstr>
      <vt:lpstr>Wars and Warfare 100</vt:lpstr>
      <vt:lpstr>Wars and Warfare 200</vt:lpstr>
      <vt:lpstr>Wars and Warfare 300</vt:lpstr>
      <vt:lpstr>Wars and Warfare 400</vt:lpstr>
      <vt:lpstr>Wars and Warfare 500</vt:lpstr>
      <vt:lpstr>People 100</vt:lpstr>
      <vt:lpstr>People 200</vt:lpstr>
      <vt:lpstr>People 300</vt:lpstr>
      <vt:lpstr>People 400</vt:lpstr>
      <vt:lpstr>People 500</vt:lpstr>
      <vt:lpstr>Places 100</vt:lpstr>
      <vt:lpstr>Places 200</vt:lpstr>
      <vt:lpstr>Places 300</vt:lpstr>
      <vt:lpstr>Places 400</vt:lpstr>
      <vt:lpstr>Places 500</vt:lpstr>
      <vt:lpstr>Texts 100</vt:lpstr>
      <vt:lpstr>Texts 200</vt:lpstr>
      <vt:lpstr>Texts 300</vt:lpstr>
      <vt:lpstr>Texts 400</vt:lpstr>
      <vt:lpstr>Texts 500</vt:lpstr>
      <vt:lpstr>Art and Architecture 100</vt:lpstr>
      <vt:lpstr>Art and Architecture 200</vt:lpstr>
      <vt:lpstr>Art and Architecture 300</vt:lpstr>
      <vt:lpstr>Art and Architecture 400</vt:lpstr>
      <vt:lpstr>Art and Architecture 500</vt:lpstr>
      <vt:lpstr>Wars and Warfare 100</vt:lpstr>
      <vt:lpstr>Wars and Warfare 200</vt:lpstr>
      <vt:lpstr>Wars and Warfare 300</vt:lpstr>
      <vt:lpstr>Wars and Warfare 400</vt:lpstr>
      <vt:lpstr>Wars and Warfare 500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Danik Lafleur</dc:creator>
  <cp:lastModifiedBy>Danik Lafleur</cp:lastModifiedBy>
  <cp:revision>30</cp:revision>
  <dcterms:created xsi:type="dcterms:W3CDTF">2010-11-02T00:16:16Z</dcterms:created>
  <dcterms:modified xsi:type="dcterms:W3CDTF">2019-06-10T01:00:55Z</dcterms:modified>
</cp:coreProperties>
</file>