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7"/>
  </p:handoutMasterIdLst>
  <p:sldIdLst>
    <p:sldId id="256" r:id="rId2"/>
    <p:sldId id="257" r:id="rId3"/>
    <p:sldId id="262" r:id="rId4"/>
    <p:sldId id="268" r:id="rId5"/>
    <p:sldId id="276" r:id="rId6"/>
    <p:sldId id="277" r:id="rId7"/>
    <p:sldId id="258" r:id="rId8"/>
    <p:sldId id="271" r:id="rId9"/>
    <p:sldId id="269" r:id="rId10"/>
    <p:sldId id="264" r:id="rId11"/>
    <p:sldId id="265" r:id="rId12"/>
    <p:sldId id="266" r:id="rId13"/>
    <p:sldId id="259" r:id="rId14"/>
    <p:sldId id="260" r:id="rId15"/>
    <p:sldId id="272" r:id="rId16"/>
    <p:sldId id="267" r:id="rId17"/>
    <p:sldId id="261" r:id="rId18"/>
    <p:sldId id="270" r:id="rId19"/>
    <p:sldId id="279" r:id="rId20"/>
    <p:sldId id="280" r:id="rId21"/>
    <p:sldId id="281" r:id="rId22"/>
    <p:sldId id="278" r:id="rId23"/>
    <p:sldId id="273" r:id="rId24"/>
    <p:sldId id="274" r:id="rId25"/>
    <p:sldId id="275"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3" autoAdjust="0"/>
    <p:restoredTop sz="94660"/>
  </p:normalViewPr>
  <p:slideViewPr>
    <p:cSldViewPr snapToGrid="0">
      <p:cViewPr varScale="1">
        <p:scale>
          <a:sx n="72" d="100"/>
          <a:sy n="72"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D8FAFB7-BAA3-4EE8-904C-D07EF4ED00C6}" type="datetimeFigureOut">
              <a:rPr lang="en-US" smtClean="0"/>
              <a:t>5/15/2019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6101F79-0854-4FE1-9A9F-8267263C5C6F}" type="slidenum">
              <a:rPr lang="en-US" smtClean="0"/>
              <a:t>‹#›</a:t>
            </a:fld>
            <a:endParaRPr lang="en-US"/>
          </a:p>
        </p:txBody>
      </p:sp>
    </p:spTree>
    <p:extLst>
      <p:ext uri="{BB962C8B-B14F-4D97-AF65-F5344CB8AC3E}">
        <p14:creationId xmlns:p14="http://schemas.microsoft.com/office/powerpoint/2010/main" val="23315180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A7AC81E-96E7-425C-87C7-2A6B06A137F8}"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F25A2-ECD5-4C8E-A5DE-0661BFB07903}" type="slidenum">
              <a:rPr lang="en-US" smtClean="0"/>
              <a:t>‹#›</a:t>
            </a:fld>
            <a:endParaRPr lang="en-US"/>
          </a:p>
        </p:txBody>
      </p:sp>
    </p:spTree>
    <p:extLst>
      <p:ext uri="{BB962C8B-B14F-4D97-AF65-F5344CB8AC3E}">
        <p14:creationId xmlns:p14="http://schemas.microsoft.com/office/powerpoint/2010/main" val="62834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7AC81E-96E7-425C-87C7-2A6B06A137F8}"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F25A2-ECD5-4C8E-A5DE-0661BFB07903}" type="slidenum">
              <a:rPr lang="en-US" smtClean="0"/>
              <a:t>‹#›</a:t>
            </a:fld>
            <a:endParaRPr lang="en-US"/>
          </a:p>
        </p:txBody>
      </p:sp>
    </p:spTree>
    <p:extLst>
      <p:ext uri="{BB962C8B-B14F-4D97-AF65-F5344CB8AC3E}">
        <p14:creationId xmlns:p14="http://schemas.microsoft.com/office/powerpoint/2010/main" val="4047637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7AC81E-96E7-425C-87C7-2A6B06A137F8}"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F25A2-ECD5-4C8E-A5DE-0661BFB07903}" type="slidenum">
              <a:rPr lang="en-US" smtClean="0"/>
              <a:t>‹#›</a:t>
            </a:fld>
            <a:endParaRPr lang="en-US"/>
          </a:p>
        </p:txBody>
      </p:sp>
    </p:spTree>
    <p:extLst>
      <p:ext uri="{BB962C8B-B14F-4D97-AF65-F5344CB8AC3E}">
        <p14:creationId xmlns:p14="http://schemas.microsoft.com/office/powerpoint/2010/main" val="3244445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7AC81E-96E7-425C-87C7-2A6B06A137F8}"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F25A2-ECD5-4C8E-A5DE-0661BFB07903}" type="slidenum">
              <a:rPr lang="en-US" smtClean="0"/>
              <a:t>‹#›</a:t>
            </a:fld>
            <a:endParaRPr lang="en-US"/>
          </a:p>
        </p:txBody>
      </p:sp>
    </p:spTree>
    <p:extLst>
      <p:ext uri="{BB962C8B-B14F-4D97-AF65-F5344CB8AC3E}">
        <p14:creationId xmlns:p14="http://schemas.microsoft.com/office/powerpoint/2010/main" val="1981581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AC81E-96E7-425C-87C7-2A6B06A137F8}"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F25A2-ECD5-4C8E-A5DE-0661BFB07903}" type="slidenum">
              <a:rPr lang="en-US" smtClean="0"/>
              <a:t>‹#›</a:t>
            </a:fld>
            <a:endParaRPr lang="en-US"/>
          </a:p>
        </p:txBody>
      </p:sp>
    </p:spTree>
    <p:extLst>
      <p:ext uri="{BB962C8B-B14F-4D97-AF65-F5344CB8AC3E}">
        <p14:creationId xmlns:p14="http://schemas.microsoft.com/office/powerpoint/2010/main" val="1234577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7AC81E-96E7-425C-87C7-2A6B06A137F8}" type="datetimeFigureOut">
              <a:rPr lang="en-US" smtClean="0"/>
              <a:t>5/15/2019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F25A2-ECD5-4C8E-A5DE-0661BFB07903}" type="slidenum">
              <a:rPr lang="en-US" smtClean="0"/>
              <a:t>‹#›</a:t>
            </a:fld>
            <a:endParaRPr lang="en-US"/>
          </a:p>
        </p:txBody>
      </p:sp>
    </p:spTree>
    <p:extLst>
      <p:ext uri="{BB962C8B-B14F-4D97-AF65-F5344CB8AC3E}">
        <p14:creationId xmlns:p14="http://schemas.microsoft.com/office/powerpoint/2010/main" val="244284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7AC81E-96E7-425C-87C7-2A6B06A137F8}" type="datetimeFigureOut">
              <a:rPr lang="en-US" smtClean="0"/>
              <a:t>5/15/2019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6F25A2-ECD5-4C8E-A5DE-0661BFB07903}" type="slidenum">
              <a:rPr lang="en-US" smtClean="0"/>
              <a:t>‹#›</a:t>
            </a:fld>
            <a:endParaRPr lang="en-US"/>
          </a:p>
        </p:txBody>
      </p:sp>
    </p:spTree>
    <p:extLst>
      <p:ext uri="{BB962C8B-B14F-4D97-AF65-F5344CB8AC3E}">
        <p14:creationId xmlns:p14="http://schemas.microsoft.com/office/powerpoint/2010/main" val="2776016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7AC81E-96E7-425C-87C7-2A6B06A137F8}" type="datetimeFigureOut">
              <a:rPr lang="en-US" smtClean="0"/>
              <a:t>5/15/2019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6F25A2-ECD5-4C8E-A5DE-0661BFB07903}" type="slidenum">
              <a:rPr lang="en-US" smtClean="0"/>
              <a:t>‹#›</a:t>
            </a:fld>
            <a:endParaRPr lang="en-US"/>
          </a:p>
        </p:txBody>
      </p:sp>
    </p:spTree>
    <p:extLst>
      <p:ext uri="{BB962C8B-B14F-4D97-AF65-F5344CB8AC3E}">
        <p14:creationId xmlns:p14="http://schemas.microsoft.com/office/powerpoint/2010/main" val="2209781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C81E-96E7-425C-87C7-2A6B06A137F8}" type="datetimeFigureOut">
              <a:rPr lang="en-US" smtClean="0"/>
              <a:t>5/15/2019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6F25A2-ECD5-4C8E-A5DE-0661BFB07903}" type="slidenum">
              <a:rPr lang="en-US" smtClean="0"/>
              <a:t>‹#›</a:t>
            </a:fld>
            <a:endParaRPr lang="en-US"/>
          </a:p>
        </p:txBody>
      </p:sp>
    </p:spTree>
    <p:extLst>
      <p:ext uri="{BB962C8B-B14F-4D97-AF65-F5344CB8AC3E}">
        <p14:creationId xmlns:p14="http://schemas.microsoft.com/office/powerpoint/2010/main" val="1207442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AC81E-96E7-425C-87C7-2A6B06A137F8}" type="datetimeFigureOut">
              <a:rPr lang="en-US" smtClean="0"/>
              <a:t>5/15/2019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F25A2-ECD5-4C8E-A5DE-0661BFB07903}" type="slidenum">
              <a:rPr lang="en-US" smtClean="0"/>
              <a:t>‹#›</a:t>
            </a:fld>
            <a:endParaRPr lang="en-US"/>
          </a:p>
        </p:txBody>
      </p:sp>
    </p:spTree>
    <p:extLst>
      <p:ext uri="{BB962C8B-B14F-4D97-AF65-F5344CB8AC3E}">
        <p14:creationId xmlns:p14="http://schemas.microsoft.com/office/powerpoint/2010/main" val="3362282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AC81E-96E7-425C-87C7-2A6B06A137F8}" type="datetimeFigureOut">
              <a:rPr lang="en-US" smtClean="0"/>
              <a:t>5/15/2019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F25A2-ECD5-4C8E-A5DE-0661BFB07903}" type="slidenum">
              <a:rPr lang="en-US" smtClean="0"/>
              <a:t>‹#›</a:t>
            </a:fld>
            <a:endParaRPr lang="en-US"/>
          </a:p>
        </p:txBody>
      </p:sp>
    </p:spTree>
    <p:extLst>
      <p:ext uri="{BB962C8B-B14F-4D97-AF65-F5344CB8AC3E}">
        <p14:creationId xmlns:p14="http://schemas.microsoft.com/office/powerpoint/2010/main" val="3754629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AC81E-96E7-425C-87C7-2A6B06A137F8}" type="datetimeFigureOut">
              <a:rPr lang="en-US" smtClean="0"/>
              <a:t>5/15/2019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F25A2-ECD5-4C8E-A5DE-0661BFB07903}" type="slidenum">
              <a:rPr lang="en-US" smtClean="0"/>
              <a:t>‹#›</a:t>
            </a:fld>
            <a:endParaRPr lang="en-US"/>
          </a:p>
        </p:txBody>
      </p:sp>
    </p:spTree>
    <p:extLst>
      <p:ext uri="{BB962C8B-B14F-4D97-AF65-F5344CB8AC3E}">
        <p14:creationId xmlns:p14="http://schemas.microsoft.com/office/powerpoint/2010/main" val="1290244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5478966" cy="2387600"/>
          </a:xfrm>
        </p:spPr>
        <p:txBody>
          <a:bodyPr/>
          <a:lstStyle/>
          <a:p>
            <a:r>
              <a:rPr lang="en-US" dirty="0"/>
              <a:t>Romanticism</a:t>
            </a:r>
          </a:p>
        </p:txBody>
      </p:sp>
      <p:sp>
        <p:nvSpPr>
          <p:cNvPr id="3" name="Subtitle 2"/>
          <p:cNvSpPr>
            <a:spLocks noGrp="1"/>
          </p:cNvSpPr>
          <p:nvPr>
            <p:ph type="subTitle" idx="1"/>
          </p:nvPr>
        </p:nvSpPr>
        <p:spPr>
          <a:xfrm>
            <a:off x="1797205" y="3509963"/>
            <a:ext cx="4932556" cy="1655762"/>
          </a:xfrm>
        </p:spPr>
        <p:txBody>
          <a:bodyPr/>
          <a:lstStyle/>
          <a:p>
            <a:r>
              <a:rPr lang="en-US" dirty="0"/>
              <a:t>In literature and art</a:t>
            </a:r>
          </a:p>
        </p:txBody>
      </p:sp>
      <p:pic>
        <p:nvPicPr>
          <p:cNvPr id="4" name="Picture 3"/>
          <p:cNvPicPr>
            <a:picLocks noChangeAspect="1"/>
          </p:cNvPicPr>
          <p:nvPr/>
        </p:nvPicPr>
        <p:blipFill>
          <a:blip r:embed="rId2"/>
          <a:stretch>
            <a:fillRect/>
          </a:stretch>
        </p:blipFill>
        <p:spPr>
          <a:xfrm>
            <a:off x="7413819" y="548826"/>
            <a:ext cx="4247461" cy="5439379"/>
          </a:xfrm>
          <a:prstGeom prst="rect">
            <a:avLst/>
          </a:prstGeom>
          <a:ln>
            <a:noFill/>
          </a:ln>
          <a:effectLst>
            <a:softEdge rad="112500"/>
          </a:effectLst>
        </p:spPr>
      </p:pic>
    </p:spTree>
    <p:extLst>
      <p:ext uri="{BB962C8B-B14F-4D97-AF65-F5344CB8AC3E}">
        <p14:creationId xmlns:p14="http://schemas.microsoft.com/office/powerpoint/2010/main" val="2991407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Views of Children</a:t>
            </a:r>
          </a:p>
        </p:txBody>
      </p:sp>
      <p:sp>
        <p:nvSpPr>
          <p:cNvPr id="3" name="Text Placeholder 2"/>
          <p:cNvSpPr>
            <a:spLocks noGrp="1"/>
          </p:cNvSpPr>
          <p:nvPr>
            <p:ph type="body" idx="1"/>
          </p:nvPr>
        </p:nvSpPr>
        <p:spPr/>
        <p:txBody>
          <a:bodyPr/>
          <a:lstStyle/>
          <a:p>
            <a:r>
              <a:rPr lang="en-US" dirty="0"/>
              <a:t>Neo-Classicism</a:t>
            </a:r>
          </a:p>
        </p:txBody>
      </p:sp>
      <p:sp>
        <p:nvSpPr>
          <p:cNvPr id="4" name="Content Placeholder 3"/>
          <p:cNvSpPr>
            <a:spLocks noGrp="1"/>
          </p:cNvSpPr>
          <p:nvPr>
            <p:ph sz="half" idx="2"/>
          </p:nvPr>
        </p:nvSpPr>
        <p:spPr/>
        <p:txBody>
          <a:bodyPr/>
          <a:lstStyle/>
          <a:p>
            <a:r>
              <a:rPr lang="en-US" dirty="0"/>
              <a:t>Children will grow into adults.</a:t>
            </a:r>
          </a:p>
          <a:p>
            <a:r>
              <a:rPr lang="en-US" dirty="0"/>
              <a:t>Their base instincts must be trained, restrained.</a:t>
            </a:r>
          </a:p>
          <a:p>
            <a:r>
              <a:rPr lang="en-US" dirty="0"/>
              <a:t>Children must be taught how to be civilized and sophisticated.</a:t>
            </a:r>
          </a:p>
          <a:p>
            <a:endParaRPr lang="en-US" dirty="0"/>
          </a:p>
        </p:txBody>
      </p:sp>
      <p:sp>
        <p:nvSpPr>
          <p:cNvPr id="5" name="Text Placeholder 4"/>
          <p:cNvSpPr>
            <a:spLocks noGrp="1"/>
          </p:cNvSpPr>
          <p:nvPr>
            <p:ph type="body" sz="quarter" idx="3"/>
          </p:nvPr>
        </p:nvSpPr>
        <p:spPr/>
        <p:txBody>
          <a:bodyPr/>
          <a:lstStyle/>
          <a:p>
            <a:r>
              <a:rPr lang="en-US" dirty="0"/>
              <a:t>Romanticism</a:t>
            </a:r>
          </a:p>
        </p:txBody>
      </p:sp>
      <p:sp>
        <p:nvSpPr>
          <p:cNvPr id="6" name="Content Placeholder 5"/>
          <p:cNvSpPr>
            <a:spLocks noGrp="1"/>
          </p:cNvSpPr>
          <p:nvPr>
            <p:ph sz="quarter" idx="4"/>
          </p:nvPr>
        </p:nvSpPr>
        <p:spPr/>
        <p:txBody>
          <a:bodyPr/>
          <a:lstStyle/>
          <a:p>
            <a:r>
              <a:rPr lang="en-US" dirty="0"/>
              <a:t>Children are holy and pure, in greatest proximity of God.</a:t>
            </a:r>
          </a:p>
          <a:p>
            <a:r>
              <a:rPr lang="en-US" dirty="0"/>
              <a:t>They are corrupted by civilization.</a:t>
            </a:r>
          </a:p>
          <a:p>
            <a:r>
              <a:rPr lang="en-US" dirty="0"/>
              <a:t>The child is the source of natural and spontaneous feeling.</a:t>
            </a:r>
          </a:p>
        </p:txBody>
      </p:sp>
      <p:pic>
        <p:nvPicPr>
          <p:cNvPr id="7" name="Picture 6"/>
          <p:cNvPicPr>
            <a:picLocks noChangeAspect="1"/>
          </p:cNvPicPr>
          <p:nvPr/>
        </p:nvPicPr>
        <p:blipFill>
          <a:blip r:embed="rId2"/>
          <a:stretch>
            <a:fillRect/>
          </a:stretch>
        </p:blipFill>
        <p:spPr>
          <a:xfrm>
            <a:off x="8865220" y="200576"/>
            <a:ext cx="2663012" cy="1997259"/>
          </a:xfrm>
          <a:prstGeom prst="rect">
            <a:avLst/>
          </a:prstGeom>
        </p:spPr>
      </p:pic>
    </p:spTree>
    <p:extLst>
      <p:ext uri="{BB962C8B-B14F-4D97-AF65-F5344CB8AC3E}">
        <p14:creationId xmlns:p14="http://schemas.microsoft.com/office/powerpoint/2010/main" val="3531472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practice</a:t>
            </a:r>
          </a:p>
        </p:txBody>
      </p:sp>
      <p:sp>
        <p:nvSpPr>
          <p:cNvPr id="3" name="Text Placeholder 2"/>
          <p:cNvSpPr>
            <a:spLocks noGrp="1"/>
          </p:cNvSpPr>
          <p:nvPr>
            <p:ph type="body" idx="1"/>
          </p:nvPr>
        </p:nvSpPr>
        <p:spPr/>
        <p:txBody>
          <a:bodyPr/>
          <a:lstStyle/>
          <a:p>
            <a:r>
              <a:rPr lang="en-US" dirty="0"/>
              <a:t>Neo-Classicism</a:t>
            </a:r>
          </a:p>
        </p:txBody>
      </p:sp>
      <p:sp>
        <p:nvSpPr>
          <p:cNvPr id="4" name="Content Placeholder 3"/>
          <p:cNvSpPr>
            <a:spLocks noGrp="1"/>
          </p:cNvSpPr>
          <p:nvPr>
            <p:ph sz="half" idx="2"/>
          </p:nvPr>
        </p:nvSpPr>
        <p:spPr/>
        <p:txBody>
          <a:bodyPr/>
          <a:lstStyle/>
          <a:p>
            <a:r>
              <a:rPr lang="en-US" dirty="0"/>
              <a:t>emphasis on ordered and formal way of writing.</a:t>
            </a:r>
          </a:p>
          <a:p>
            <a:r>
              <a:rPr lang="en-US" dirty="0"/>
              <a:t>emphasis on balance and symmetry</a:t>
            </a:r>
          </a:p>
          <a:p>
            <a:pPr lvl="1"/>
            <a:r>
              <a:rPr lang="en-US" dirty="0"/>
              <a:t>Heroic couplet in the poetry of Alexander Pope</a:t>
            </a:r>
          </a:p>
        </p:txBody>
      </p:sp>
      <p:sp>
        <p:nvSpPr>
          <p:cNvPr id="5" name="Text Placeholder 4"/>
          <p:cNvSpPr>
            <a:spLocks noGrp="1"/>
          </p:cNvSpPr>
          <p:nvPr>
            <p:ph type="body" sz="quarter" idx="3"/>
          </p:nvPr>
        </p:nvSpPr>
        <p:spPr/>
        <p:txBody>
          <a:bodyPr/>
          <a:lstStyle/>
          <a:p>
            <a:r>
              <a:rPr lang="en-US" dirty="0"/>
              <a:t>Romanticism</a:t>
            </a:r>
          </a:p>
        </p:txBody>
      </p:sp>
      <p:sp>
        <p:nvSpPr>
          <p:cNvPr id="6" name="Content Placeholder 5"/>
          <p:cNvSpPr>
            <a:spLocks noGrp="1"/>
          </p:cNvSpPr>
          <p:nvPr>
            <p:ph sz="quarter" idx="4"/>
          </p:nvPr>
        </p:nvSpPr>
        <p:spPr/>
        <p:txBody>
          <a:bodyPr/>
          <a:lstStyle/>
          <a:p>
            <a:r>
              <a:rPr lang="en-US" dirty="0"/>
              <a:t>emphasis on ebb and flow of individual experience</a:t>
            </a:r>
          </a:p>
          <a:p>
            <a:r>
              <a:rPr lang="en-US" dirty="0"/>
              <a:t>forms and language closer to everyday experience</a:t>
            </a:r>
          </a:p>
          <a:p>
            <a:r>
              <a:rPr lang="en-US" dirty="0"/>
              <a:t>more accessible to general reader</a:t>
            </a:r>
          </a:p>
        </p:txBody>
      </p:sp>
    </p:spTree>
    <p:extLst>
      <p:ext uri="{BB962C8B-B14F-4D97-AF65-F5344CB8AC3E}">
        <p14:creationId xmlns:p14="http://schemas.microsoft.com/office/powerpoint/2010/main" val="1967767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Preface to </a:t>
            </a:r>
            <a:r>
              <a:rPr lang="en-US" i="1" dirty="0"/>
              <a:t>Lyrical Ballads</a:t>
            </a:r>
          </a:p>
        </p:txBody>
      </p:sp>
      <p:sp>
        <p:nvSpPr>
          <p:cNvPr id="8" name="Content Placeholder 7"/>
          <p:cNvSpPr>
            <a:spLocks noGrp="1"/>
          </p:cNvSpPr>
          <p:nvPr>
            <p:ph idx="1"/>
          </p:nvPr>
        </p:nvSpPr>
        <p:spPr>
          <a:xfrm>
            <a:off x="838201" y="1825625"/>
            <a:ext cx="6708820" cy="4351338"/>
          </a:xfrm>
        </p:spPr>
        <p:txBody>
          <a:bodyPr/>
          <a:lstStyle/>
          <a:p>
            <a:pPr marL="0" indent="0">
              <a:buNone/>
            </a:pPr>
            <a:r>
              <a:rPr lang="en-US" dirty="0"/>
              <a:t>“The principal object, then, which I proposed to myself in these poems was to choose incidents and situations from common life, and to relate or describe them, throughout, as far as was possible, in a selection of language really used by men; and, at the same time, to throw over them a certain </a:t>
            </a:r>
            <a:r>
              <a:rPr lang="en-US" dirty="0" err="1"/>
              <a:t>colouring</a:t>
            </a:r>
            <a:r>
              <a:rPr lang="en-US" dirty="0"/>
              <a:t> of imagination, whereby ordinary things should be presented to the mind in an unusual way.”</a:t>
            </a:r>
          </a:p>
        </p:txBody>
      </p:sp>
      <p:pic>
        <p:nvPicPr>
          <p:cNvPr id="2" name="Picture 1"/>
          <p:cNvPicPr>
            <a:picLocks noChangeAspect="1"/>
          </p:cNvPicPr>
          <p:nvPr/>
        </p:nvPicPr>
        <p:blipFill>
          <a:blip r:embed="rId2"/>
          <a:stretch>
            <a:fillRect/>
          </a:stretch>
        </p:blipFill>
        <p:spPr>
          <a:xfrm>
            <a:off x="7998096" y="1138237"/>
            <a:ext cx="3667125" cy="4581525"/>
          </a:xfrm>
          <a:prstGeom prst="rect">
            <a:avLst/>
          </a:prstGeom>
          <a:ln>
            <a:noFill/>
          </a:ln>
          <a:effectLst>
            <a:softEdge rad="112500"/>
          </a:effectLst>
        </p:spPr>
      </p:pic>
    </p:spTree>
    <p:extLst>
      <p:ext uri="{BB962C8B-B14F-4D97-AF65-F5344CB8AC3E}">
        <p14:creationId xmlns:p14="http://schemas.microsoft.com/office/powerpoint/2010/main" val="627459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William Blake</a:t>
            </a:r>
          </a:p>
        </p:txBody>
      </p:sp>
      <p:sp>
        <p:nvSpPr>
          <p:cNvPr id="8" name="Content Placeholder 7"/>
          <p:cNvSpPr>
            <a:spLocks noGrp="1"/>
          </p:cNvSpPr>
          <p:nvPr>
            <p:ph idx="1"/>
          </p:nvPr>
        </p:nvSpPr>
        <p:spPr>
          <a:xfrm>
            <a:off x="838200" y="1825625"/>
            <a:ext cx="7030792" cy="4351338"/>
          </a:xfrm>
        </p:spPr>
        <p:txBody>
          <a:bodyPr/>
          <a:lstStyle/>
          <a:p>
            <a:r>
              <a:rPr lang="en-US" dirty="0"/>
              <a:t>rejected 18</a:t>
            </a:r>
            <a:r>
              <a:rPr lang="en-US" baseline="30000" dirty="0"/>
              <a:t>th</a:t>
            </a:r>
            <a:r>
              <a:rPr lang="en-US" dirty="0"/>
              <a:t> century rationalism</a:t>
            </a:r>
          </a:p>
          <a:p>
            <a:r>
              <a:rPr lang="en-US" dirty="0"/>
              <a:t>rejected formal restrictions of Augustan poetry, preferring a lyrical visionary style</a:t>
            </a:r>
          </a:p>
          <a:p>
            <a:r>
              <a:rPr lang="en-US" dirty="0"/>
              <a:t>used terms of opposites in his poetry </a:t>
            </a:r>
          </a:p>
          <a:p>
            <a:pPr lvl="1"/>
            <a:r>
              <a:rPr lang="en-US" i="1" dirty="0"/>
              <a:t>The Marriage of Heaven and Hell</a:t>
            </a:r>
          </a:p>
          <a:p>
            <a:r>
              <a:rPr lang="en-US" dirty="0"/>
              <a:t>uses symbolism extensively</a:t>
            </a:r>
          </a:p>
        </p:txBody>
      </p:sp>
      <p:pic>
        <p:nvPicPr>
          <p:cNvPr id="2" name="Picture 1"/>
          <p:cNvPicPr>
            <a:picLocks noChangeAspect="1"/>
          </p:cNvPicPr>
          <p:nvPr/>
        </p:nvPicPr>
        <p:blipFill>
          <a:blip r:embed="rId2"/>
          <a:stretch>
            <a:fillRect/>
          </a:stretch>
        </p:blipFill>
        <p:spPr>
          <a:xfrm>
            <a:off x="7595583" y="1027906"/>
            <a:ext cx="3796163" cy="4935012"/>
          </a:xfrm>
          <a:prstGeom prst="rect">
            <a:avLst/>
          </a:prstGeom>
          <a:ln>
            <a:noFill/>
          </a:ln>
          <a:effectLst>
            <a:softEdge rad="112500"/>
          </a:effectLst>
        </p:spPr>
      </p:pic>
    </p:spTree>
    <p:extLst>
      <p:ext uri="{BB962C8B-B14F-4D97-AF65-F5344CB8AC3E}">
        <p14:creationId xmlns:p14="http://schemas.microsoft.com/office/powerpoint/2010/main" val="422464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Symbols in Blake’s Poetry</a:t>
            </a:r>
          </a:p>
        </p:txBody>
      </p:sp>
      <p:sp>
        <p:nvSpPr>
          <p:cNvPr id="5" name="Text Placeholder 4"/>
          <p:cNvSpPr>
            <a:spLocks noGrp="1"/>
          </p:cNvSpPr>
          <p:nvPr>
            <p:ph type="body" idx="1"/>
          </p:nvPr>
        </p:nvSpPr>
        <p:spPr/>
        <p:txBody>
          <a:bodyPr/>
          <a:lstStyle/>
          <a:p>
            <a:r>
              <a:rPr lang="en-US" dirty="0"/>
              <a:t>Oppression</a:t>
            </a:r>
          </a:p>
        </p:txBody>
      </p:sp>
      <p:sp>
        <p:nvSpPr>
          <p:cNvPr id="6" name="Content Placeholder 5"/>
          <p:cNvSpPr>
            <a:spLocks noGrp="1"/>
          </p:cNvSpPr>
          <p:nvPr>
            <p:ph sz="half" idx="2"/>
          </p:nvPr>
        </p:nvSpPr>
        <p:spPr>
          <a:xfrm>
            <a:off x="839789" y="2505075"/>
            <a:ext cx="3371604" cy="3684588"/>
          </a:xfrm>
        </p:spPr>
        <p:txBody>
          <a:bodyPr/>
          <a:lstStyle/>
          <a:p>
            <a:r>
              <a:rPr lang="en-US" dirty="0"/>
              <a:t>urban, industrial landscapes</a:t>
            </a:r>
          </a:p>
          <a:p>
            <a:r>
              <a:rPr lang="en-US" dirty="0"/>
              <a:t>machines</a:t>
            </a:r>
          </a:p>
          <a:p>
            <a:r>
              <a:rPr lang="en-US" dirty="0"/>
              <a:t>authority figures (e.g., priests)</a:t>
            </a:r>
          </a:p>
          <a:p>
            <a:r>
              <a:rPr lang="en-US" dirty="0"/>
              <a:t>social institutions</a:t>
            </a:r>
          </a:p>
        </p:txBody>
      </p:sp>
      <p:sp>
        <p:nvSpPr>
          <p:cNvPr id="7" name="Text Placeholder 6"/>
          <p:cNvSpPr>
            <a:spLocks noGrp="1"/>
          </p:cNvSpPr>
          <p:nvPr>
            <p:ph type="body" sz="quarter" idx="3"/>
          </p:nvPr>
        </p:nvSpPr>
        <p:spPr>
          <a:xfrm>
            <a:off x="4831847" y="1681163"/>
            <a:ext cx="5183188" cy="823912"/>
          </a:xfrm>
        </p:spPr>
        <p:txBody>
          <a:bodyPr/>
          <a:lstStyle/>
          <a:p>
            <a:r>
              <a:rPr lang="en-US" dirty="0"/>
              <a:t>Innocence</a:t>
            </a:r>
          </a:p>
        </p:txBody>
      </p:sp>
      <p:sp>
        <p:nvSpPr>
          <p:cNvPr id="8" name="Content Placeholder 7"/>
          <p:cNvSpPr>
            <a:spLocks noGrp="1"/>
          </p:cNvSpPr>
          <p:nvPr>
            <p:ph sz="quarter" idx="4"/>
          </p:nvPr>
        </p:nvSpPr>
        <p:spPr>
          <a:xfrm>
            <a:off x="4954862" y="2505075"/>
            <a:ext cx="3425780" cy="3684588"/>
          </a:xfrm>
        </p:spPr>
        <p:txBody>
          <a:bodyPr/>
          <a:lstStyle/>
          <a:p>
            <a:r>
              <a:rPr lang="en-US" dirty="0"/>
              <a:t>children</a:t>
            </a:r>
          </a:p>
          <a:p>
            <a:r>
              <a:rPr lang="en-US" dirty="0"/>
              <a:t>lambs</a:t>
            </a:r>
          </a:p>
          <a:p>
            <a:r>
              <a:rPr lang="en-US" dirty="0"/>
              <a:t>flowers</a:t>
            </a:r>
          </a:p>
          <a:p>
            <a:r>
              <a:rPr lang="en-US" dirty="0"/>
              <a:t>particular seasons</a:t>
            </a:r>
          </a:p>
        </p:txBody>
      </p:sp>
      <p:pic>
        <p:nvPicPr>
          <p:cNvPr id="2" name="Picture 1"/>
          <p:cNvPicPr>
            <a:picLocks noChangeAspect="1"/>
          </p:cNvPicPr>
          <p:nvPr/>
        </p:nvPicPr>
        <p:blipFill>
          <a:blip r:embed="rId2"/>
          <a:stretch>
            <a:fillRect/>
          </a:stretch>
        </p:blipFill>
        <p:spPr>
          <a:xfrm>
            <a:off x="8068304" y="1027906"/>
            <a:ext cx="3893461" cy="4879550"/>
          </a:xfrm>
          <a:prstGeom prst="rect">
            <a:avLst/>
          </a:prstGeom>
          <a:ln>
            <a:noFill/>
          </a:ln>
          <a:effectLst>
            <a:softEdge rad="112500"/>
          </a:effectLst>
        </p:spPr>
      </p:pic>
    </p:spTree>
    <p:extLst>
      <p:ext uri="{BB962C8B-B14F-4D97-AF65-F5344CB8AC3E}">
        <p14:creationId xmlns:p14="http://schemas.microsoft.com/office/powerpoint/2010/main" val="3029352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From Blake’s “Milton”</a:t>
            </a:r>
          </a:p>
        </p:txBody>
      </p:sp>
      <p:sp>
        <p:nvSpPr>
          <p:cNvPr id="8" name="Content Placeholder 7"/>
          <p:cNvSpPr>
            <a:spLocks noGrp="1"/>
          </p:cNvSpPr>
          <p:nvPr>
            <p:ph idx="1"/>
          </p:nvPr>
        </p:nvSpPr>
        <p:spPr>
          <a:xfrm>
            <a:off x="838200" y="1825625"/>
            <a:ext cx="8161421" cy="2537828"/>
          </a:xfrm>
          <a:solidFill>
            <a:schemeClr val="bg2">
              <a:lumMod val="75000"/>
            </a:schemeClr>
          </a:solidFill>
          <a:ln>
            <a:solidFill>
              <a:schemeClr val="tx1"/>
            </a:solidFill>
          </a:ln>
        </p:spPr>
        <p:txBody>
          <a:bodyPr>
            <a:normAutofit/>
          </a:bodyPr>
          <a:lstStyle/>
          <a:p>
            <a:pPr marL="0" indent="0">
              <a:buNone/>
            </a:pPr>
            <a:r>
              <a:rPr lang="en-US" sz="2000" dirty="0">
                <a:latin typeface="Garamond" panose="02020404030301010803" pitchFamily="18" charset="0"/>
              </a:rPr>
              <a:t>“To bathe in the Waters of Life, to wash off the Not Human,</a:t>
            </a:r>
          </a:p>
          <a:p>
            <a:pPr marL="0" indent="0">
              <a:buNone/>
            </a:pPr>
            <a:r>
              <a:rPr lang="en-US" sz="2000" dirty="0">
                <a:latin typeface="Garamond" panose="02020404030301010803" pitchFamily="18" charset="0"/>
              </a:rPr>
              <a:t>I come in Self-annihilation &amp; the grandeur of Inspiration,</a:t>
            </a:r>
          </a:p>
          <a:p>
            <a:pPr marL="0" indent="0">
              <a:buNone/>
            </a:pPr>
            <a:r>
              <a:rPr lang="en-US" sz="2000" dirty="0">
                <a:latin typeface="Garamond" panose="02020404030301010803" pitchFamily="18" charset="0"/>
              </a:rPr>
              <a:t>To cast off Rational Demonstration by Faith in the </a:t>
            </a:r>
            <a:r>
              <a:rPr lang="en-US" sz="2000" dirty="0" err="1">
                <a:latin typeface="Garamond" panose="02020404030301010803" pitchFamily="18" charset="0"/>
              </a:rPr>
              <a:t>Saviour</a:t>
            </a:r>
            <a:r>
              <a:rPr lang="en-US" sz="2000" dirty="0">
                <a:latin typeface="Garamond" panose="02020404030301010803" pitchFamily="18" charset="0"/>
              </a:rPr>
              <a:t>,</a:t>
            </a:r>
          </a:p>
          <a:p>
            <a:pPr marL="0" indent="0">
              <a:buNone/>
            </a:pPr>
            <a:r>
              <a:rPr lang="en-US" sz="2000" dirty="0">
                <a:latin typeface="Garamond" panose="02020404030301010803" pitchFamily="18" charset="0"/>
              </a:rPr>
              <a:t>To cast off the rotten rags of Memory by Inspiration,</a:t>
            </a:r>
          </a:p>
          <a:p>
            <a:pPr marL="0" indent="0">
              <a:buNone/>
            </a:pPr>
            <a:r>
              <a:rPr lang="en-US" sz="2000" dirty="0">
                <a:latin typeface="Garamond" panose="02020404030301010803" pitchFamily="18" charset="0"/>
              </a:rPr>
              <a:t>To cast off Bacon, Locke &amp; Newton from Albion’s covering,</a:t>
            </a:r>
          </a:p>
          <a:p>
            <a:pPr marL="0" indent="0">
              <a:buNone/>
            </a:pPr>
            <a:r>
              <a:rPr lang="en-US" sz="2000" dirty="0">
                <a:latin typeface="Garamond" panose="02020404030301010803" pitchFamily="18" charset="0"/>
              </a:rPr>
              <a:t>To take off his filthy garments &amp; clothe him with Imagination…”</a:t>
            </a:r>
          </a:p>
        </p:txBody>
      </p:sp>
    </p:spTree>
    <p:extLst>
      <p:ext uri="{BB962C8B-B14F-4D97-AF65-F5344CB8AC3E}">
        <p14:creationId xmlns:p14="http://schemas.microsoft.com/office/powerpoint/2010/main" val="131045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627512" y="365125"/>
            <a:ext cx="4726288" cy="1325563"/>
          </a:xfrm>
        </p:spPr>
        <p:txBody>
          <a:bodyPr/>
          <a:lstStyle/>
          <a:p>
            <a:r>
              <a:rPr lang="en-US" dirty="0"/>
              <a:t>“London”</a:t>
            </a:r>
          </a:p>
        </p:txBody>
      </p:sp>
      <p:sp>
        <p:nvSpPr>
          <p:cNvPr id="8" name="Content Placeholder 7"/>
          <p:cNvSpPr>
            <a:spLocks noGrp="1"/>
          </p:cNvSpPr>
          <p:nvPr>
            <p:ph idx="1"/>
          </p:nvPr>
        </p:nvSpPr>
        <p:spPr>
          <a:xfrm>
            <a:off x="1051902" y="713679"/>
            <a:ext cx="5575610" cy="5766362"/>
          </a:xfrm>
        </p:spPr>
        <p:txBody>
          <a:bodyPr>
            <a:normAutofit fontScale="40000" lnSpcReduction="20000"/>
          </a:bodyPr>
          <a:lstStyle/>
          <a:p>
            <a:pPr marL="0" indent="0">
              <a:buNone/>
            </a:pPr>
            <a:r>
              <a:rPr lang="en-US" sz="4000" dirty="0">
                <a:effectLst/>
              </a:rPr>
              <a:t>I wander thro' each </a:t>
            </a:r>
            <a:r>
              <a:rPr lang="en-US" sz="4000" dirty="0" err="1">
                <a:effectLst/>
              </a:rPr>
              <a:t>charter'd</a:t>
            </a:r>
            <a:r>
              <a:rPr lang="en-US" sz="4000" dirty="0">
                <a:effectLst/>
              </a:rPr>
              <a:t> street, </a:t>
            </a:r>
          </a:p>
          <a:p>
            <a:pPr marL="0" indent="0">
              <a:buNone/>
            </a:pPr>
            <a:r>
              <a:rPr lang="en-US" sz="4000" dirty="0">
                <a:effectLst/>
              </a:rPr>
              <a:t>Near where the </a:t>
            </a:r>
            <a:r>
              <a:rPr lang="en-US" sz="4000" dirty="0" err="1">
                <a:effectLst/>
              </a:rPr>
              <a:t>charter'd</a:t>
            </a:r>
            <a:r>
              <a:rPr lang="en-US" sz="4000" dirty="0">
                <a:effectLst/>
              </a:rPr>
              <a:t> Thames does flow. </a:t>
            </a:r>
          </a:p>
          <a:p>
            <a:pPr marL="0" indent="0">
              <a:buNone/>
            </a:pPr>
            <a:r>
              <a:rPr lang="en-US" sz="4000" dirty="0">
                <a:effectLst/>
              </a:rPr>
              <a:t>And mark in every face I meet </a:t>
            </a:r>
          </a:p>
          <a:p>
            <a:pPr marL="0" indent="0">
              <a:buNone/>
            </a:pPr>
            <a:r>
              <a:rPr lang="en-US" sz="4000" dirty="0">
                <a:effectLst/>
              </a:rPr>
              <a:t>Marks of weakness, marks of woe. </a:t>
            </a:r>
          </a:p>
          <a:p>
            <a:pPr marL="0" indent="0">
              <a:buNone/>
            </a:pPr>
            <a:br>
              <a:rPr lang="en-US" sz="4000" dirty="0"/>
            </a:br>
            <a:r>
              <a:rPr lang="en-US" sz="4000" dirty="0">
                <a:effectLst/>
              </a:rPr>
              <a:t>In every cry of every Man, </a:t>
            </a:r>
          </a:p>
          <a:p>
            <a:pPr marL="0" indent="0">
              <a:buNone/>
            </a:pPr>
            <a:r>
              <a:rPr lang="en-US" sz="4000" dirty="0">
                <a:effectLst/>
              </a:rPr>
              <a:t>In every Infants cry of fear, </a:t>
            </a:r>
          </a:p>
          <a:p>
            <a:pPr marL="0" indent="0">
              <a:buNone/>
            </a:pPr>
            <a:r>
              <a:rPr lang="en-US" sz="4000" dirty="0">
                <a:effectLst/>
              </a:rPr>
              <a:t>In every voice: in every ban, </a:t>
            </a:r>
          </a:p>
          <a:p>
            <a:pPr marL="0" indent="0">
              <a:buNone/>
            </a:pPr>
            <a:r>
              <a:rPr lang="en-US" sz="4000" dirty="0">
                <a:effectLst/>
              </a:rPr>
              <a:t>The mind-</a:t>
            </a:r>
            <a:r>
              <a:rPr lang="en-US" sz="4000" dirty="0" err="1">
                <a:effectLst/>
              </a:rPr>
              <a:t>forg'd</a:t>
            </a:r>
            <a:r>
              <a:rPr lang="en-US" sz="4000" dirty="0">
                <a:effectLst/>
              </a:rPr>
              <a:t> manacles I hear </a:t>
            </a:r>
          </a:p>
          <a:p>
            <a:pPr marL="0" indent="0">
              <a:buNone/>
            </a:pPr>
            <a:br>
              <a:rPr lang="en-US" sz="4000" dirty="0"/>
            </a:br>
            <a:r>
              <a:rPr lang="en-US" sz="4000" dirty="0">
                <a:effectLst/>
              </a:rPr>
              <a:t>How the Chimney-sweepers cry </a:t>
            </a:r>
          </a:p>
          <a:p>
            <a:pPr marL="0" indent="0">
              <a:buNone/>
            </a:pPr>
            <a:r>
              <a:rPr lang="en-US" sz="4000" dirty="0">
                <a:effectLst/>
              </a:rPr>
              <a:t>Every </a:t>
            </a:r>
            <a:r>
              <a:rPr lang="en-US" sz="4000" dirty="0" err="1">
                <a:effectLst/>
              </a:rPr>
              <a:t>blackning</a:t>
            </a:r>
            <a:r>
              <a:rPr lang="en-US" sz="4000" dirty="0">
                <a:effectLst/>
              </a:rPr>
              <a:t> Church appalls, </a:t>
            </a:r>
          </a:p>
          <a:p>
            <a:pPr marL="0" indent="0">
              <a:buNone/>
            </a:pPr>
            <a:r>
              <a:rPr lang="en-US" sz="4000" dirty="0">
                <a:effectLst/>
              </a:rPr>
              <a:t>And the hapless Soldiers sigh </a:t>
            </a:r>
          </a:p>
          <a:p>
            <a:pPr marL="0" indent="0">
              <a:buNone/>
            </a:pPr>
            <a:r>
              <a:rPr lang="en-US" sz="4000" dirty="0">
                <a:effectLst/>
              </a:rPr>
              <a:t>Runs in blood down Palace walls </a:t>
            </a:r>
          </a:p>
          <a:p>
            <a:pPr marL="0" indent="0">
              <a:buNone/>
            </a:pPr>
            <a:br>
              <a:rPr lang="en-US" sz="4000" dirty="0"/>
            </a:br>
            <a:r>
              <a:rPr lang="en-US" sz="4000" dirty="0">
                <a:effectLst/>
              </a:rPr>
              <a:t>But most thro' midnight streets I hear </a:t>
            </a:r>
          </a:p>
          <a:p>
            <a:pPr marL="0" indent="0">
              <a:buNone/>
            </a:pPr>
            <a:r>
              <a:rPr lang="en-US" sz="4000" dirty="0">
                <a:effectLst/>
              </a:rPr>
              <a:t>How the youthful Harlots curse </a:t>
            </a:r>
          </a:p>
          <a:p>
            <a:pPr marL="0" indent="0">
              <a:buNone/>
            </a:pPr>
            <a:r>
              <a:rPr lang="en-US" sz="4000" dirty="0">
                <a:effectLst/>
              </a:rPr>
              <a:t>Blasts the new-born Infants tear </a:t>
            </a:r>
          </a:p>
          <a:p>
            <a:pPr marL="0" indent="0">
              <a:buNone/>
            </a:pPr>
            <a:r>
              <a:rPr lang="en-US" sz="4000" dirty="0">
                <a:effectLst/>
              </a:rPr>
              <a:t>And blights with plagues the Marriage hearse</a:t>
            </a:r>
            <a:r>
              <a:rPr lang="en-US" dirty="0">
                <a:effectLst/>
              </a:rPr>
              <a:t> </a:t>
            </a:r>
          </a:p>
          <a:p>
            <a:pPr marL="0" indent="0">
              <a:buNone/>
            </a:pPr>
            <a:endParaRPr lang="en-US" dirty="0"/>
          </a:p>
        </p:txBody>
      </p:sp>
      <p:pic>
        <p:nvPicPr>
          <p:cNvPr id="2" name="Picture 1"/>
          <p:cNvPicPr>
            <a:picLocks noChangeAspect="1"/>
          </p:cNvPicPr>
          <p:nvPr/>
        </p:nvPicPr>
        <p:blipFill>
          <a:blip r:embed="rId2"/>
          <a:stretch>
            <a:fillRect/>
          </a:stretch>
        </p:blipFill>
        <p:spPr>
          <a:xfrm>
            <a:off x="6627512" y="2040745"/>
            <a:ext cx="5198693" cy="4078086"/>
          </a:xfrm>
          <a:prstGeom prst="rect">
            <a:avLst/>
          </a:prstGeom>
          <a:ln>
            <a:noFill/>
          </a:ln>
          <a:effectLst>
            <a:softEdge rad="112500"/>
          </a:effectLst>
        </p:spPr>
      </p:pic>
    </p:spTree>
    <p:extLst>
      <p:ext uri="{BB962C8B-B14F-4D97-AF65-F5344CB8AC3E}">
        <p14:creationId xmlns:p14="http://schemas.microsoft.com/office/powerpoint/2010/main" val="2942554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William Wordsworth</a:t>
            </a:r>
          </a:p>
        </p:txBody>
      </p:sp>
      <p:sp>
        <p:nvSpPr>
          <p:cNvPr id="8" name="Content Placeholder 7"/>
          <p:cNvSpPr>
            <a:spLocks noGrp="1"/>
          </p:cNvSpPr>
          <p:nvPr>
            <p:ph idx="1"/>
          </p:nvPr>
        </p:nvSpPr>
        <p:spPr>
          <a:xfrm>
            <a:off x="838200" y="1825625"/>
            <a:ext cx="6332034" cy="4351338"/>
          </a:xfrm>
        </p:spPr>
        <p:txBody>
          <a:bodyPr/>
          <a:lstStyle/>
          <a:p>
            <a:r>
              <a:rPr lang="en-US" dirty="0"/>
              <a:t>published </a:t>
            </a:r>
            <a:r>
              <a:rPr lang="en-US" i="1" dirty="0"/>
              <a:t>Lyrical Ballads </a:t>
            </a:r>
            <a:r>
              <a:rPr lang="en-US" dirty="0"/>
              <a:t>in 1798 and added a Preface to the second edition</a:t>
            </a:r>
          </a:p>
          <a:p>
            <a:r>
              <a:rPr lang="en-US" dirty="0"/>
              <a:t>articulated a new philosophy of poetry, one employed “the real language of men.”</a:t>
            </a:r>
          </a:p>
          <a:p>
            <a:r>
              <a:rPr lang="en-US" dirty="0"/>
              <a:t>examined his own feelings through observations of nature</a:t>
            </a:r>
          </a:p>
        </p:txBody>
      </p:sp>
      <p:pic>
        <p:nvPicPr>
          <p:cNvPr id="2" name="Picture 1"/>
          <p:cNvPicPr>
            <a:picLocks noChangeAspect="1"/>
          </p:cNvPicPr>
          <p:nvPr/>
        </p:nvPicPr>
        <p:blipFill>
          <a:blip r:embed="rId2"/>
          <a:stretch>
            <a:fillRect/>
          </a:stretch>
        </p:blipFill>
        <p:spPr>
          <a:xfrm>
            <a:off x="7170234" y="948828"/>
            <a:ext cx="4325396" cy="5228135"/>
          </a:xfrm>
          <a:prstGeom prst="rect">
            <a:avLst/>
          </a:prstGeom>
          <a:ln>
            <a:noFill/>
          </a:ln>
          <a:effectLst>
            <a:softEdge rad="112500"/>
          </a:effectLst>
        </p:spPr>
      </p:pic>
    </p:spTree>
    <p:extLst>
      <p:ext uri="{BB962C8B-B14F-4D97-AF65-F5344CB8AC3E}">
        <p14:creationId xmlns:p14="http://schemas.microsoft.com/office/powerpoint/2010/main" val="600272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Sublime in Nature</a:t>
            </a:r>
          </a:p>
        </p:txBody>
      </p:sp>
      <p:sp>
        <p:nvSpPr>
          <p:cNvPr id="3" name="Content Placeholder 2"/>
          <p:cNvSpPr>
            <a:spLocks noGrp="1"/>
          </p:cNvSpPr>
          <p:nvPr>
            <p:ph idx="1"/>
          </p:nvPr>
        </p:nvSpPr>
        <p:spPr>
          <a:xfrm>
            <a:off x="838200" y="1825625"/>
            <a:ext cx="7166811" cy="4351338"/>
          </a:xfrm>
        </p:spPr>
        <p:txBody>
          <a:bodyPr/>
          <a:lstStyle/>
          <a:p>
            <a:pPr marL="0" indent="0">
              <a:buNone/>
            </a:pPr>
            <a:r>
              <a:rPr lang="en-US" dirty="0"/>
              <a:t>“For I have learned</a:t>
            </a:r>
          </a:p>
          <a:p>
            <a:pPr marL="0" indent="0">
              <a:buNone/>
            </a:pPr>
            <a:r>
              <a:rPr lang="en-US" dirty="0"/>
              <a:t>To look on nature, not as in the hour</a:t>
            </a:r>
          </a:p>
          <a:p>
            <a:pPr marL="0" indent="0">
              <a:buNone/>
            </a:pPr>
            <a:r>
              <a:rPr lang="en-US" dirty="0"/>
              <a:t>Of thoughtless youth, but hearing oftentimes</a:t>
            </a:r>
          </a:p>
          <a:p>
            <a:pPr marL="0" indent="0">
              <a:buNone/>
            </a:pPr>
            <a:r>
              <a:rPr lang="en-US" dirty="0"/>
              <a:t>The still, sad music of humanity,</a:t>
            </a:r>
          </a:p>
          <a:p>
            <a:pPr marL="0" indent="0">
              <a:buNone/>
            </a:pPr>
            <a:r>
              <a:rPr lang="en-US" dirty="0"/>
              <a:t>Not harsh nor grating, though of ample power</a:t>
            </a:r>
          </a:p>
          <a:p>
            <a:pPr marL="0" indent="0">
              <a:buNone/>
            </a:pPr>
            <a:r>
              <a:rPr lang="en-US" dirty="0"/>
              <a:t>To chasten and subdue.”</a:t>
            </a:r>
          </a:p>
        </p:txBody>
      </p:sp>
      <p:pic>
        <p:nvPicPr>
          <p:cNvPr id="4" name="Picture 3"/>
          <p:cNvPicPr>
            <a:picLocks noChangeAspect="1"/>
          </p:cNvPicPr>
          <p:nvPr/>
        </p:nvPicPr>
        <p:blipFill>
          <a:blip r:embed="rId2"/>
          <a:stretch>
            <a:fillRect/>
          </a:stretch>
        </p:blipFill>
        <p:spPr>
          <a:xfrm>
            <a:off x="8190376" y="611831"/>
            <a:ext cx="3650075" cy="4672096"/>
          </a:xfrm>
          <a:prstGeom prst="rect">
            <a:avLst/>
          </a:prstGeom>
          <a:ln>
            <a:noFill/>
          </a:ln>
          <a:effectLst>
            <a:softEdge rad="112500"/>
          </a:effectLst>
        </p:spPr>
      </p:pic>
      <p:sp>
        <p:nvSpPr>
          <p:cNvPr id="5" name="TextBox 4"/>
          <p:cNvSpPr txBox="1"/>
          <p:nvPr/>
        </p:nvSpPr>
        <p:spPr>
          <a:xfrm>
            <a:off x="8295146" y="5283927"/>
            <a:ext cx="3545305" cy="646331"/>
          </a:xfrm>
          <a:prstGeom prst="rect">
            <a:avLst/>
          </a:prstGeom>
          <a:noFill/>
        </p:spPr>
        <p:txBody>
          <a:bodyPr wrap="square" rtlCol="0">
            <a:spAutoFit/>
          </a:bodyPr>
          <a:lstStyle/>
          <a:p>
            <a:r>
              <a:rPr lang="en-CA" i="1" dirty="0"/>
              <a:t>Wanderer above the Sea of Fog </a:t>
            </a:r>
            <a:r>
              <a:rPr lang="en-CA" dirty="0"/>
              <a:t>(1817) by Caspar David Friedrich</a:t>
            </a:r>
          </a:p>
        </p:txBody>
      </p:sp>
    </p:spTree>
    <p:extLst>
      <p:ext uri="{BB962C8B-B14F-4D97-AF65-F5344CB8AC3E}">
        <p14:creationId xmlns:p14="http://schemas.microsoft.com/office/powerpoint/2010/main" val="3962872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Samuel Taylor Coleridge</a:t>
            </a:r>
          </a:p>
        </p:txBody>
      </p:sp>
      <p:sp>
        <p:nvSpPr>
          <p:cNvPr id="3" name="Content Placeholder 2"/>
          <p:cNvSpPr>
            <a:spLocks noGrp="1"/>
          </p:cNvSpPr>
          <p:nvPr>
            <p:ph idx="1"/>
          </p:nvPr>
        </p:nvSpPr>
        <p:spPr>
          <a:xfrm>
            <a:off x="838200" y="1825625"/>
            <a:ext cx="5897137" cy="4351338"/>
          </a:xfrm>
        </p:spPr>
        <p:txBody>
          <a:bodyPr/>
          <a:lstStyle/>
          <a:p>
            <a:r>
              <a:rPr lang="en-CA" dirty="0"/>
              <a:t>English poet, philosopher and literary critic</a:t>
            </a:r>
          </a:p>
          <a:p>
            <a:r>
              <a:rPr lang="en-CA" dirty="0"/>
              <a:t>influenced by German Romanticism, which he introduced to English culture</a:t>
            </a:r>
          </a:p>
          <a:p>
            <a:r>
              <a:rPr lang="en-CA" dirty="0"/>
              <a:t>wrote </a:t>
            </a:r>
            <a:r>
              <a:rPr lang="en-CA" i="1" dirty="0"/>
              <a:t>The Rime of the Ancient Mariner </a:t>
            </a:r>
            <a:r>
              <a:rPr lang="en-CA" dirty="0"/>
              <a:t>and </a:t>
            </a:r>
            <a:r>
              <a:rPr lang="en-CA" i="1" dirty="0" err="1"/>
              <a:t>Kubla</a:t>
            </a:r>
            <a:r>
              <a:rPr lang="en-CA" i="1" dirty="0"/>
              <a:t> Khan</a:t>
            </a:r>
          </a:p>
          <a:p>
            <a:endParaRPr lang="en-CA" dirty="0"/>
          </a:p>
          <a:p>
            <a:endParaRPr lang="en-CA" dirty="0"/>
          </a:p>
        </p:txBody>
      </p:sp>
      <p:pic>
        <p:nvPicPr>
          <p:cNvPr id="4" name="Picture 3"/>
          <p:cNvPicPr>
            <a:picLocks noChangeAspect="1"/>
          </p:cNvPicPr>
          <p:nvPr/>
        </p:nvPicPr>
        <p:blipFill>
          <a:blip r:embed="rId2"/>
          <a:stretch>
            <a:fillRect/>
          </a:stretch>
        </p:blipFill>
        <p:spPr>
          <a:xfrm>
            <a:off x="7345400" y="623770"/>
            <a:ext cx="4239503" cy="5665517"/>
          </a:xfrm>
          <a:prstGeom prst="rect">
            <a:avLst/>
          </a:prstGeom>
          <a:ln>
            <a:noFill/>
          </a:ln>
          <a:effectLst>
            <a:softEdge rad="112500"/>
          </a:effectLst>
        </p:spPr>
      </p:pic>
    </p:spTree>
    <p:extLst>
      <p:ext uri="{BB962C8B-B14F-4D97-AF65-F5344CB8AC3E}">
        <p14:creationId xmlns:p14="http://schemas.microsoft.com/office/powerpoint/2010/main" val="2589292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Political and Economic Conditions</a:t>
            </a:r>
          </a:p>
        </p:txBody>
      </p:sp>
      <p:sp>
        <p:nvSpPr>
          <p:cNvPr id="3" name="Content Placeholder 2"/>
          <p:cNvSpPr>
            <a:spLocks noGrp="1"/>
          </p:cNvSpPr>
          <p:nvPr>
            <p:ph idx="1"/>
          </p:nvPr>
        </p:nvSpPr>
        <p:spPr/>
        <p:txBody>
          <a:bodyPr/>
          <a:lstStyle/>
          <a:p>
            <a:r>
              <a:rPr lang="en-US" dirty="0"/>
              <a:t>Period of rapid change:  from agricultural to industrial</a:t>
            </a:r>
          </a:p>
          <a:p>
            <a:r>
              <a:rPr lang="en-US" dirty="0"/>
              <a:t>Laws of free market dominated people’s lives.</a:t>
            </a:r>
          </a:p>
          <a:p>
            <a:pPr lvl="1"/>
            <a:r>
              <a:rPr lang="en-US" i="1" dirty="0"/>
              <a:t>Wealth of Nations </a:t>
            </a:r>
            <a:r>
              <a:rPr lang="en-US" dirty="0"/>
              <a:t>by Adam Smith</a:t>
            </a:r>
          </a:p>
          <a:p>
            <a:r>
              <a:rPr lang="en-US" dirty="0"/>
              <a:t>Power and wealth was transferred from landholding aristocracy to factory-owning capitalists.</a:t>
            </a:r>
          </a:p>
          <a:p>
            <a:r>
              <a:rPr lang="en-US" dirty="0"/>
              <a:t>Rural farm laborers became urban industrial workers</a:t>
            </a:r>
          </a:p>
          <a:p>
            <a:r>
              <a:rPr lang="en-US" dirty="0"/>
              <a:t>The country became divided into “two nations”</a:t>
            </a:r>
          </a:p>
          <a:p>
            <a:pPr lvl="1"/>
            <a:r>
              <a:rPr lang="en-US" dirty="0"/>
              <a:t>People who owned property and land (the rich)</a:t>
            </a:r>
          </a:p>
          <a:p>
            <a:pPr lvl="1"/>
            <a:r>
              <a:rPr lang="en-US" dirty="0"/>
              <a:t>People who did not (the poor)</a:t>
            </a:r>
          </a:p>
        </p:txBody>
      </p:sp>
    </p:spTree>
    <p:extLst>
      <p:ext uri="{BB962C8B-B14F-4D97-AF65-F5344CB8AC3E}">
        <p14:creationId xmlns:p14="http://schemas.microsoft.com/office/powerpoint/2010/main" val="1496008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Goethe</a:t>
            </a:r>
          </a:p>
        </p:txBody>
      </p:sp>
      <p:sp>
        <p:nvSpPr>
          <p:cNvPr id="3" name="Content Placeholder 2"/>
          <p:cNvSpPr>
            <a:spLocks noGrp="1"/>
          </p:cNvSpPr>
          <p:nvPr>
            <p:ph idx="1"/>
          </p:nvPr>
        </p:nvSpPr>
        <p:spPr>
          <a:xfrm>
            <a:off x="838200" y="1825625"/>
            <a:ext cx="6209371" cy="4351338"/>
          </a:xfrm>
        </p:spPr>
        <p:txBody>
          <a:bodyPr/>
          <a:lstStyle/>
          <a:p>
            <a:r>
              <a:rPr lang="en-US" dirty="0"/>
              <a:t>German playwright, novelist, poet, literary critic…considered the greatest German literary figure of modern times.</a:t>
            </a:r>
          </a:p>
          <a:p>
            <a:r>
              <a:rPr lang="en-US" dirty="0"/>
              <a:t>He stands in relation to Romanticism as Shakespeare in relation to the Renaissance.</a:t>
            </a:r>
          </a:p>
          <a:p>
            <a:r>
              <a:rPr lang="en-US" dirty="0"/>
              <a:t>Faust is considered one of Europe’s greatest long poems, in tradition of Milton’s </a:t>
            </a:r>
            <a:r>
              <a:rPr lang="en-US" i="1" dirty="0"/>
              <a:t>Paradise Lost </a:t>
            </a:r>
            <a:r>
              <a:rPr lang="en-US" dirty="0"/>
              <a:t>and Dante’s </a:t>
            </a:r>
            <a:r>
              <a:rPr lang="en-US" i="1" dirty="0"/>
              <a:t>The Divine Comedy</a:t>
            </a:r>
            <a:r>
              <a:rPr lang="en-US" dirty="0"/>
              <a:t>.</a:t>
            </a:r>
          </a:p>
        </p:txBody>
      </p:sp>
      <p:pic>
        <p:nvPicPr>
          <p:cNvPr id="4" name="Picture 3"/>
          <p:cNvPicPr>
            <a:picLocks noChangeAspect="1"/>
          </p:cNvPicPr>
          <p:nvPr/>
        </p:nvPicPr>
        <p:blipFill>
          <a:blip r:embed="rId2"/>
          <a:stretch>
            <a:fillRect/>
          </a:stretch>
        </p:blipFill>
        <p:spPr>
          <a:xfrm>
            <a:off x="7603554" y="1215566"/>
            <a:ext cx="3558817" cy="4388967"/>
          </a:xfrm>
          <a:prstGeom prst="rect">
            <a:avLst/>
          </a:prstGeom>
          <a:ln>
            <a:noFill/>
          </a:ln>
          <a:effectLst>
            <a:softEdge rad="112500"/>
          </a:effectLst>
        </p:spPr>
      </p:pic>
    </p:spTree>
    <p:extLst>
      <p:ext uri="{BB962C8B-B14F-4D97-AF65-F5344CB8AC3E}">
        <p14:creationId xmlns:p14="http://schemas.microsoft.com/office/powerpoint/2010/main" val="1823256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Gothic Literature</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The Gothic novel became an important literary genre with the publication of Horace Walpole’s </a:t>
            </a:r>
            <a:r>
              <a:rPr lang="en-US" i="1" dirty="0"/>
              <a:t>The Castle of Otranto</a:t>
            </a:r>
            <a:r>
              <a:rPr lang="en-US" dirty="0"/>
              <a:t>.</a:t>
            </a:r>
          </a:p>
          <a:p>
            <a:pPr marL="0" indent="0">
              <a:buNone/>
            </a:pPr>
            <a:endParaRPr lang="en-US" dirty="0"/>
          </a:p>
          <a:p>
            <a:pPr marL="0" indent="0">
              <a:buNone/>
            </a:pPr>
            <a:r>
              <a:rPr lang="en-US" dirty="0"/>
              <a:t>Look at the examples of Gothic novels.  What are the recurring or conventional…</a:t>
            </a:r>
          </a:p>
          <a:p>
            <a:r>
              <a:rPr lang="en-US" dirty="0"/>
              <a:t>settings?</a:t>
            </a:r>
          </a:p>
          <a:p>
            <a:r>
              <a:rPr lang="en-US" dirty="0"/>
              <a:t>character types?</a:t>
            </a:r>
          </a:p>
          <a:p>
            <a:r>
              <a:rPr lang="en-US" dirty="0"/>
              <a:t>themes?</a:t>
            </a:r>
          </a:p>
          <a:p>
            <a:r>
              <a:rPr lang="en-US" dirty="0"/>
              <a:t>motifs?</a:t>
            </a:r>
          </a:p>
          <a:p>
            <a:r>
              <a:rPr lang="en-US" dirty="0"/>
              <a:t>plot elements?</a:t>
            </a:r>
          </a:p>
        </p:txBody>
      </p:sp>
    </p:spTree>
    <p:extLst>
      <p:ext uri="{BB962C8B-B14F-4D97-AF65-F5344CB8AC3E}">
        <p14:creationId xmlns:p14="http://schemas.microsoft.com/office/powerpoint/2010/main" val="3627439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Capturing the Industrial Revolution</a:t>
            </a:r>
          </a:p>
        </p:txBody>
      </p:sp>
      <p:pic>
        <p:nvPicPr>
          <p:cNvPr id="4" name="Picture 3"/>
          <p:cNvPicPr>
            <a:picLocks noChangeAspect="1"/>
          </p:cNvPicPr>
          <p:nvPr/>
        </p:nvPicPr>
        <p:blipFill>
          <a:blip r:embed="rId2"/>
          <a:stretch>
            <a:fillRect/>
          </a:stretch>
        </p:blipFill>
        <p:spPr>
          <a:xfrm>
            <a:off x="838200" y="1494094"/>
            <a:ext cx="7876674" cy="5038302"/>
          </a:xfrm>
          <a:prstGeom prst="rect">
            <a:avLst/>
          </a:prstGeom>
          <a:ln>
            <a:noFill/>
          </a:ln>
          <a:effectLst>
            <a:softEdge rad="112500"/>
          </a:effectLst>
        </p:spPr>
      </p:pic>
      <p:sp>
        <p:nvSpPr>
          <p:cNvPr id="5" name="TextBox 4"/>
          <p:cNvSpPr txBox="1"/>
          <p:nvPr/>
        </p:nvSpPr>
        <p:spPr>
          <a:xfrm>
            <a:off x="8983579" y="2614863"/>
            <a:ext cx="2614863" cy="923330"/>
          </a:xfrm>
          <a:prstGeom prst="rect">
            <a:avLst/>
          </a:prstGeom>
          <a:noFill/>
        </p:spPr>
        <p:txBody>
          <a:bodyPr wrap="square" rtlCol="0">
            <a:spAutoFit/>
          </a:bodyPr>
          <a:lstStyle/>
          <a:p>
            <a:r>
              <a:rPr lang="en-CA" i="1" dirty="0" err="1"/>
              <a:t>Coalbrookdale</a:t>
            </a:r>
            <a:r>
              <a:rPr lang="en-CA" i="1" dirty="0"/>
              <a:t> by Night </a:t>
            </a:r>
            <a:r>
              <a:rPr lang="en-CA" dirty="0"/>
              <a:t>(1801) by Philip James de </a:t>
            </a:r>
            <a:r>
              <a:rPr lang="en-CA" dirty="0" err="1"/>
              <a:t>Loutherberg</a:t>
            </a:r>
            <a:endParaRPr lang="en-CA" dirty="0"/>
          </a:p>
        </p:txBody>
      </p:sp>
    </p:spTree>
    <p:extLst>
      <p:ext uri="{BB962C8B-B14F-4D97-AF65-F5344CB8AC3E}">
        <p14:creationId xmlns:p14="http://schemas.microsoft.com/office/powerpoint/2010/main" val="682144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299492" cy="983990"/>
          </a:xfrm>
        </p:spPr>
        <p:txBody>
          <a:bodyPr/>
          <a:lstStyle/>
          <a:p>
            <a:r>
              <a:rPr lang="en-US" dirty="0"/>
              <a:t>Francisco de Goya’s </a:t>
            </a:r>
            <a:r>
              <a:rPr lang="en-US" i="1" dirty="0"/>
              <a:t>The Third of May, 1808</a:t>
            </a:r>
          </a:p>
        </p:txBody>
      </p:sp>
      <p:pic>
        <p:nvPicPr>
          <p:cNvPr id="4" name="Picture 3"/>
          <p:cNvPicPr>
            <a:picLocks noChangeAspect="1"/>
          </p:cNvPicPr>
          <p:nvPr/>
        </p:nvPicPr>
        <p:blipFill>
          <a:blip r:embed="rId2"/>
          <a:stretch>
            <a:fillRect/>
          </a:stretch>
        </p:blipFill>
        <p:spPr>
          <a:xfrm>
            <a:off x="2788170" y="1349116"/>
            <a:ext cx="6940446" cy="5367279"/>
          </a:xfrm>
          <a:prstGeom prst="rect">
            <a:avLst/>
          </a:prstGeom>
          <a:ln>
            <a:noFill/>
          </a:ln>
          <a:effectLst>
            <a:softEdge rad="112500"/>
          </a:effectLst>
        </p:spPr>
      </p:pic>
    </p:spTree>
    <p:extLst>
      <p:ext uri="{BB962C8B-B14F-4D97-AF65-F5344CB8AC3E}">
        <p14:creationId xmlns:p14="http://schemas.microsoft.com/office/powerpoint/2010/main" val="4132906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Theodore Gericault’s The Raft of Medusa</a:t>
            </a:r>
          </a:p>
        </p:txBody>
      </p:sp>
      <p:pic>
        <p:nvPicPr>
          <p:cNvPr id="4" name="Picture 3"/>
          <p:cNvPicPr>
            <a:picLocks noChangeAspect="1"/>
          </p:cNvPicPr>
          <p:nvPr/>
        </p:nvPicPr>
        <p:blipFill>
          <a:blip r:embed="rId2"/>
          <a:stretch>
            <a:fillRect/>
          </a:stretch>
        </p:blipFill>
        <p:spPr>
          <a:xfrm>
            <a:off x="2395077" y="1690688"/>
            <a:ext cx="7401845" cy="4939025"/>
          </a:xfrm>
          <a:prstGeom prst="rect">
            <a:avLst/>
          </a:prstGeom>
          <a:ln>
            <a:noFill/>
          </a:ln>
          <a:effectLst>
            <a:softEdge rad="112500"/>
          </a:effectLst>
        </p:spPr>
      </p:pic>
    </p:spTree>
    <p:extLst>
      <p:ext uri="{BB962C8B-B14F-4D97-AF65-F5344CB8AC3E}">
        <p14:creationId xmlns:p14="http://schemas.microsoft.com/office/powerpoint/2010/main" val="2737968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Eugene Delacroix’s Death of Sardanapalus</a:t>
            </a:r>
          </a:p>
        </p:txBody>
      </p:sp>
      <p:pic>
        <p:nvPicPr>
          <p:cNvPr id="4" name="Picture 3"/>
          <p:cNvPicPr>
            <a:picLocks noChangeAspect="1"/>
          </p:cNvPicPr>
          <p:nvPr/>
        </p:nvPicPr>
        <p:blipFill>
          <a:blip r:embed="rId2"/>
          <a:stretch>
            <a:fillRect/>
          </a:stretch>
        </p:blipFill>
        <p:spPr>
          <a:xfrm>
            <a:off x="2489430" y="1515985"/>
            <a:ext cx="6445020" cy="5117346"/>
          </a:xfrm>
          <a:prstGeom prst="rect">
            <a:avLst/>
          </a:prstGeom>
          <a:ln>
            <a:noFill/>
          </a:ln>
          <a:effectLst>
            <a:softEdge rad="112500"/>
          </a:effectLst>
        </p:spPr>
      </p:pic>
    </p:spTree>
    <p:extLst>
      <p:ext uri="{BB962C8B-B14F-4D97-AF65-F5344CB8AC3E}">
        <p14:creationId xmlns:p14="http://schemas.microsoft.com/office/powerpoint/2010/main" val="3008438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Influence of French Revolution</a:t>
            </a:r>
          </a:p>
        </p:txBody>
      </p:sp>
      <p:sp>
        <p:nvSpPr>
          <p:cNvPr id="3" name="Content Placeholder 2"/>
          <p:cNvSpPr>
            <a:spLocks noGrp="1"/>
          </p:cNvSpPr>
          <p:nvPr>
            <p:ph idx="1"/>
          </p:nvPr>
        </p:nvSpPr>
        <p:spPr>
          <a:xfrm>
            <a:off x="838200" y="1825625"/>
            <a:ext cx="6824730" cy="4351338"/>
          </a:xfrm>
        </p:spPr>
        <p:txBody>
          <a:bodyPr>
            <a:normAutofit fontScale="92500"/>
          </a:bodyPr>
          <a:lstStyle/>
          <a:p>
            <a:r>
              <a:rPr lang="en-US" dirty="0"/>
              <a:t>French Revolution inspired new social philosophy which advocated gradual evolution towards the removal of poverty and equal distribution of wealth.</a:t>
            </a:r>
          </a:p>
          <a:p>
            <a:r>
              <a:rPr lang="en-US" dirty="0"/>
              <a:t>Support for the revolution in Britain declined with the Reign of Terror in France. </a:t>
            </a:r>
          </a:p>
          <a:p>
            <a:r>
              <a:rPr lang="en-US" dirty="0"/>
              <a:t>After the defeat of Napoleon, the government and ruling classes adapted repressive measures, especially with groups of workers demanding social and political reforms.</a:t>
            </a:r>
          </a:p>
          <a:p>
            <a:pPr lvl="1"/>
            <a:r>
              <a:rPr lang="en-US" dirty="0" err="1"/>
              <a:t>Peterloo</a:t>
            </a:r>
            <a:r>
              <a:rPr lang="en-US" dirty="0"/>
              <a:t> Massacre of 1819</a:t>
            </a:r>
          </a:p>
        </p:txBody>
      </p:sp>
      <p:sp>
        <p:nvSpPr>
          <p:cNvPr id="4" name="TextBox 3"/>
          <p:cNvSpPr txBox="1"/>
          <p:nvPr/>
        </p:nvSpPr>
        <p:spPr>
          <a:xfrm>
            <a:off x="8616900" y="4326673"/>
            <a:ext cx="2973314" cy="1477328"/>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“All changed, changed utterly,</a:t>
            </a:r>
          </a:p>
          <a:p>
            <a:r>
              <a:rPr lang="en-US" b="1" dirty="0"/>
              <a:t>A terrible beauty is born</a:t>
            </a:r>
            <a:r>
              <a:rPr lang="en-US" dirty="0"/>
              <a:t>.”</a:t>
            </a:r>
          </a:p>
          <a:p>
            <a:endParaRPr lang="en-US" dirty="0"/>
          </a:p>
          <a:p>
            <a:r>
              <a:rPr lang="en-US" dirty="0"/>
              <a:t>	-W. B. Yeats </a:t>
            </a:r>
          </a:p>
          <a:p>
            <a:r>
              <a:rPr lang="en-US" dirty="0"/>
              <a:t>	(“Easter 1916”) </a:t>
            </a:r>
          </a:p>
        </p:txBody>
      </p:sp>
      <p:pic>
        <p:nvPicPr>
          <p:cNvPr id="5" name="Picture 4"/>
          <p:cNvPicPr>
            <a:picLocks noChangeAspect="1"/>
          </p:cNvPicPr>
          <p:nvPr/>
        </p:nvPicPr>
        <p:blipFill>
          <a:blip r:embed="rId2"/>
          <a:stretch>
            <a:fillRect/>
          </a:stretch>
        </p:blipFill>
        <p:spPr>
          <a:xfrm>
            <a:off x="8263500" y="1201825"/>
            <a:ext cx="3567285" cy="2799469"/>
          </a:xfrm>
          <a:prstGeom prst="rect">
            <a:avLst/>
          </a:prstGeom>
          <a:ln>
            <a:noFill/>
          </a:ln>
          <a:effectLst>
            <a:softEdge rad="112500"/>
          </a:effectLst>
        </p:spPr>
      </p:pic>
    </p:spTree>
    <p:extLst>
      <p:ext uri="{BB962C8B-B14F-4D97-AF65-F5344CB8AC3E}">
        <p14:creationId xmlns:p14="http://schemas.microsoft.com/office/powerpoint/2010/main" val="41249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Sublime</a:t>
            </a:r>
          </a:p>
        </p:txBody>
      </p:sp>
      <p:sp>
        <p:nvSpPr>
          <p:cNvPr id="3" name="Content Placeholder 2"/>
          <p:cNvSpPr>
            <a:spLocks noGrp="1"/>
          </p:cNvSpPr>
          <p:nvPr>
            <p:ph idx="1"/>
          </p:nvPr>
        </p:nvSpPr>
        <p:spPr>
          <a:xfrm>
            <a:off x="838200" y="1825625"/>
            <a:ext cx="6731833" cy="4351338"/>
          </a:xfrm>
        </p:spPr>
        <p:txBody>
          <a:bodyPr>
            <a:normAutofit fontScale="92500" lnSpcReduction="10000"/>
          </a:bodyPr>
          <a:lstStyle/>
          <a:p>
            <a:r>
              <a:rPr lang="en-US" dirty="0"/>
              <a:t>The question of what is beautiful has been discussed by many philosophers, dating back to Plato.</a:t>
            </a:r>
          </a:p>
          <a:p>
            <a:pPr lvl="1"/>
            <a:r>
              <a:rPr lang="en-US" dirty="0"/>
              <a:t>For Plato, beauty arouses feelings of pleasure.</a:t>
            </a:r>
          </a:p>
          <a:p>
            <a:r>
              <a:rPr lang="en-US" dirty="0"/>
              <a:t>Aristotle believes that tragedy, more than any other genre, can excite the greatest passions.</a:t>
            </a:r>
          </a:p>
          <a:p>
            <a:r>
              <a:rPr lang="en-US" dirty="0"/>
              <a:t>During the Enlightenment, philosophers including Edmund Burke and Immanuel Kant also speculated on the “sublime.”</a:t>
            </a:r>
          </a:p>
          <a:p>
            <a:pPr lvl="1"/>
            <a:r>
              <a:rPr lang="en-CA" dirty="0"/>
              <a:t>Kant: "We call that sublime which is absolutely great.”</a:t>
            </a:r>
          </a:p>
          <a:p>
            <a:pPr lvl="1"/>
            <a:r>
              <a:rPr lang="en-CA" dirty="0"/>
              <a:t>One type of sublime for Kant:  </a:t>
            </a:r>
            <a:r>
              <a:rPr lang="en-CA" b="1" dirty="0"/>
              <a:t>terrifying</a:t>
            </a:r>
            <a:endParaRPr lang="en-US" b="1" dirty="0"/>
          </a:p>
          <a:p>
            <a:endParaRPr lang="en-US" dirty="0"/>
          </a:p>
          <a:p>
            <a:endParaRPr lang="en-US" dirty="0"/>
          </a:p>
        </p:txBody>
      </p:sp>
      <p:pic>
        <p:nvPicPr>
          <p:cNvPr id="5" name="Picture 4"/>
          <p:cNvPicPr>
            <a:picLocks noChangeAspect="1"/>
          </p:cNvPicPr>
          <p:nvPr/>
        </p:nvPicPr>
        <p:blipFill>
          <a:blip r:embed="rId2"/>
          <a:stretch>
            <a:fillRect/>
          </a:stretch>
        </p:blipFill>
        <p:spPr>
          <a:xfrm>
            <a:off x="7846741" y="365125"/>
            <a:ext cx="3650166" cy="6337094"/>
          </a:xfrm>
          <a:prstGeom prst="rect">
            <a:avLst/>
          </a:prstGeom>
        </p:spPr>
      </p:pic>
    </p:spTree>
    <p:extLst>
      <p:ext uri="{BB962C8B-B14F-4D97-AF65-F5344CB8AC3E}">
        <p14:creationId xmlns:p14="http://schemas.microsoft.com/office/powerpoint/2010/main" val="1649404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Sublime according to Burke</a:t>
            </a:r>
          </a:p>
        </p:txBody>
      </p:sp>
      <p:sp>
        <p:nvSpPr>
          <p:cNvPr id="3" name="Content Placeholder 2"/>
          <p:cNvSpPr>
            <a:spLocks noGrp="1"/>
          </p:cNvSpPr>
          <p:nvPr>
            <p:ph idx="1"/>
          </p:nvPr>
        </p:nvSpPr>
        <p:spPr>
          <a:xfrm>
            <a:off x="838200" y="1825625"/>
            <a:ext cx="5712502" cy="4351338"/>
          </a:xfrm>
        </p:spPr>
        <p:txBody>
          <a:bodyPr/>
          <a:lstStyle/>
          <a:p>
            <a:r>
              <a:rPr lang="en-US" dirty="0"/>
              <a:t>Feelings aroused by danger and pain are more powerful than feelings aroused by pleasure.</a:t>
            </a:r>
          </a:p>
          <a:p>
            <a:r>
              <a:rPr lang="en-US" dirty="0"/>
              <a:t>Passion aroused by the sublime produces astonishment, which is a state of suspension when the mind is filled some degree of horror.  </a:t>
            </a:r>
          </a:p>
          <a:p>
            <a:r>
              <a:rPr lang="en-US" dirty="0"/>
              <a:t>Fear has a paralyzing effect on the mind, robbing an individual of his or her ability to reason or act.</a:t>
            </a:r>
          </a:p>
          <a:p>
            <a:endParaRPr lang="en-US" dirty="0"/>
          </a:p>
        </p:txBody>
      </p:sp>
      <p:sp>
        <p:nvSpPr>
          <p:cNvPr id="4" name="TextBox 3"/>
          <p:cNvSpPr txBox="1"/>
          <p:nvPr/>
        </p:nvSpPr>
        <p:spPr>
          <a:xfrm>
            <a:off x="7446735" y="3283863"/>
            <a:ext cx="4036810" cy="2893100"/>
          </a:xfrm>
          <a:prstGeom prst="rect">
            <a:avLst/>
          </a:prstGeom>
          <a:solidFill>
            <a:schemeClr val="bg2">
              <a:lumMod val="75000"/>
            </a:schemeClr>
          </a:solidFill>
          <a:ln>
            <a:solidFill>
              <a:schemeClr val="tx1"/>
            </a:solidFill>
          </a:ln>
        </p:spPr>
        <p:txBody>
          <a:bodyPr wrap="square" rtlCol="0">
            <a:spAutoFit/>
          </a:bodyPr>
          <a:lstStyle/>
          <a:p>
            <a:r>
              <a:rPr lang="en-US" sz="2400" dirty="0"/>
              <a:t>Burke quotes Milton’s </a:t>
            </a:r>
            <a:r>
              <a:rPr lang="en-US" sz="2400" i="1" dirty="0"/>
              <a:t>Paradise Lost</a:t>
            </a:r>
            <a:r>
              <a:rPr lang="en-US" sz="2400" dirty="0"/>
              <a:t>:</a:t>
            </a:r>
          </a:p>
          <a:p>
            <a:endParaRPr lang="en-US" dirty="0"/>
          </a:p>
          <a:p>
            <a:r>
              <a:rPr lang="en-US" dirty="0"/>
              <a:t>	</a:t>
            </a:r>
            <a:r>
              <a:rPr lang="en-US" sz="1400" dirty="0"/>
              <a:t>The other shape,</a:t>
            </a:r>
          </a:p>
          <a:p>
            <a:r>
              <a:rPr lang="en-US" sz="1400" dirty="0"/>
              <a:t>If shape it might be called that shape had none</a:t>
            </a:r>
          </a:p>
          <a:p>
            <a:r>
              <a:rPr lang="en-US" sz="1400" dirty="0"/>
              <a:t>Distinguishable, in member, joint, or limb,</a:t>
            </a:r>
          </a:p>
          <a:p>
            <a:r>
              <a:rPr lang="en-US" sz="1400" dirty="0"/>
              <a:t>Or substance might be called that shadow seemed,</a:t>
            </a:r>
          </a:p>
          <a:p>
            <a:r>
              <a:rPr lang="en-US" sz="1400" dirty="0"/>
              <a:t>For each seemed either; black he stood as night; </a:t>
            </a:r>
          </a:p>
          <a:p>
            <a:r>
              <a:rPr lang="en-US" sz="1400" dirty="0"/>
              <a:t>Fierce as ten furies, terrible as hell,</a:t>
            </a:r>
          </a:p>
          <a:p>
            <a:r>
              <a:rPr lang="en-US" sz="1400" dirty="0"/>
              <a:t>And shook a deadly dart.  What seemed his head</a:t>
            </a:r>
          </a:p>
          <a:p>
            <a:r>
              <a:rPr lang="en-US" sz="1400" dirty="0"/>
              <a:t>The likeness of a kingly crown had on.</a:t>
            </a:r>
          </a:p>
        </p:txBody>
      </p:sp>
      <p:pic>
        <p:nvPicPr>
          <p:cNvPr id="5" name="Picture 4"/>
          <p:cNvPicPr>
            <a:picLocks noChangeAspect="1"/>
          </p:cNvPicPr>
          <p:nvPr/>
        </p:nvPicPr>
        <p:blipFill>
          <a:blip r:embed="rId2"/>
          <a:stretch>
            <a:fillRect/>
          </a:stretch>
        </p:blipFill>
        <p:spPr>
          <a:xfrm>
            <a:off x="8807021" y="365125"/>
            <a:ext cx="2487055" cy="2820781"/>
          </a:xfrm>
          <a:prstGeom prst="rect">
            <a:avLst/>
          </a:prstGeom>
          <a:ln>
            <a:noFill/>
          </a:ln>
          <a:effectLst>
            <a:softEdge rad="112500"/>
          </a:effectLst>
        </p:spPr>
      </p:pic>
    </p:spTree>
    <p:extLst>
      <p:ext uri="{BB962C8B-B14F-4D97-AF65-F5344CB8AC3E}">
        <p14:creationId xmlns:p14="http://schemas.microsoft.com/office/powerpoint/2010/main" val="3640302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47070" y="365125"/>
            <a:ext cx="7508318" cy="1325563"/>
          </a:xfrm>
        </p:spPr>
        <p:txBody>
          <a:bodyPr/>
          <a:lstStyle/>
          <a:p>
            <a:r>
              <a:rPr lang="en-US" dirty="0"/>
              <a:t>The Sublime according to Burke</a:t>
            </a:r>
          </a:p>
        </p:txBody>
      </p:sp>
      <p:sp>
        <p:nvSpPr>
          <p:cNvPr id="5" name="Text Placeholder 4"/>
          <p:cNvSpPr>
            <a:spLocks noGrp="1"/>
          </p:cNvSpPr>
          <p:nvPr>
            <p:ph type="body" idx="1"/>
          </p:nvPr>
        </p:nvSpPr>
        <p:spPr/>
        <p:txBody>
          <a:bodyPr/>
          <a:lstStyle/>
          <a:p>
            <a:r>
              <a:rPr lang="en-US" dirty="0"/>
              <a:t>Beauty </a:t>
            </a:r>
          </a:p>
        </p:txBody>
      </p:sp>
      <p:sp>
        <p:nvSpPr>
          <p:cNvPr id="6" name="Content Placeholder 5"/>
          <p:cNvSpPr>
            <a:spLocks noGrp="1"/>
          </p:cNvSpPr>
          <p:nvPr>
            <p:ph sz="half" idx="2"/>
          </p:nvPr>
        </p:nvSpPr>
        <p:spPr/>
        <p:txBody>
          <a:bodyPr/>
          <a:lstStyle/>
          <a:p>
            <a:r>
              <a:rPr lang="en-US" dirty="0"/>
              <a:t>comparatively small</a:t>
            </a:r>
          </a:p>
          <a:p>
            <a:r>
              <a:rPr lang="en-US" dirty="0"/>
              <a:t>smooth and polished</a:t>
            </a:r>
          </a:p>
          <a:p>
            <a:r>
              <a:rPr lang="en-US" dirty="0"/>
              <a:t>partial deviation from the right line</a:t>
            </a:r>
          </a:p>
          <a:p>
            <a:r>
              <a:rPr lang="en-US" dirty="0"/>
              <a:t>light and delicate</a:t>
            </a:r>
          </a:p>
          <a:p>
            <a:r>
              <a:rPr lang="en-US" dirty="0"/>
              <a:t>founded on pleasure</a:t>
            </a:r>
          </a:p>
        </p:txBody>
      </p:sp>
      <p:sp>
        <p:nvSpPr>
          <p:cNvPr id="7" name="Text Placeholder 6"/>
          <p:cNvSpPr>
            <a:spLocks noGrp="1"/>
          </p:cNvSpPr>
          <p:nvPr>
            <p:ph type="body" sz="quarter" idx="3"/>
          </p:nvPr>
        </p:nvSpPr>
        <p:spPr/>
        <p:txBody>
          <a:bodyPr/>
          <a:lstStyle/>
          <a:p>
            <a:r>
              <a:rPr lang="en-US" dirty="0"/>
              <a:t>Sublime</a:t>
            </a:r>
          </a:p>
        </p:txBody>
      </p:sp>
      <p:sp>
        <p:nvSpPr>
          <p:cNvPr id="8" name="Content Placeholder 7"/>
          <p:cNvSpPr>
            <a:spLocks noGrp="1"/>
          </p:cNvSpPr>
          <p:nvPr>
            <p:ph sz="quarter" idx="4"/>
          </p:nvPr>
        </p:nvSpPr>
        <p:spPr/>
        <p:txBody>
          <a:bodyPr/>
          <a:lstStyle/>
          <a:p>
            <a:r>
              <a:rPr lang="en-US" dirty="0"/>
              <a:t>vast in dimension</a:t>
            </a:r>
          </a:p>
          <a:p>
            <a:r>
              <a:rPr lang="en-US" dirty="0"/>
              <a:t>rugged, negligent</a:t>
            </a:r>
          </a:p>
          <a:p>
            <a:r>
              <a:rPr lang="en-US" dirty="0"/>
              <a:t>strong deviation from the right line</a:t>
            </a:r>
          </a:p>
          <a:p>
            <a:r>
              <a:rPr lang="en-US" dirty="0"/>
              <a:t>dark and gloomy</a:t>
            </a:r>
          </a:p>
          <a:p>
            <a:r>
              <a:rPr lang="en-US" dirty="0"/>
              <a:t>solid and massive</a:t>
            </a:r>
          </a:p>
          <a:p>
            <a:r>
              <a:rPr lang="en-US" dirty="0"/>
              <a:t>founded on pain</a:t>
            </a:r>
          </a:p>
        </p:txBody>
      </p:sp>
      <p:pic>
        <p:nvPicPr>
          <p:cNvPr id="2" name="Picture 1"/>
          <p:cNvPicPr>
            <a:picLocks noChangeAspect="1"/>
          </p:cNvPicPr>
          <p:nvPr/>
        </p:nvPicPr>
        <p:blipFill>
          <a:blip r:embed="rId2"/>
          <a:stretch>
            <a:fillRect/>
          </a:stretch>
        </p:blipFill>
        <p:spPr>
          <a:xfrm>
            <a:off x="746896" y="255373"/>
            <a:ext cx="2240693" cy="1680520"/>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9411162" y="4399006"/>
            <a:ext cx="2416933" cy="1870246"/>
          </a:xfrm>
          <a:prstGeom prst="rect">
            <a:avLst/>
          </a:prstGeom>
          <a:ln>
            <a:noFill/>
          </a:ln>
          <a:effectLst>
            <a:softEdge rad="112500"/>
          </a:effectLst>
        </p:spPr>
      </p:pic>
    </p:spTree>
    <p:extLst>
      <p:ext uri="{BB962C8B-B14F-4D97-AF65-F5344CB8AC3E}">
        <p14:creationId xmlns:p14="http://schemas.microsoft.com/office/powerpoint/2010/main" val="190029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break from the Age of the Reason</a:t>
            </a:r>
          </a:p>
        </p:txBody>
      </p:sp>
      <p:sp>
        <p:nvSpPr>
          <p:cNvPr id="5" name="Text Placeholder 4"/>
          <p:cNvSpPr>
            <a:spLocks noGrp="1"/>
          </p:cNvSpPr>
          <p:nvPr>
            <p:ph type="body" idx="1"/>
          </p:nvPr>
        </p:nvSpPr>
        <p:spPr/>
        <p:txBody>
          <a:bodyPr/>
          <a:lstStyle/>
          <a:p>
            <a:r>
              <a:rPr lang="en-US" dirty="0"/>
              <a:t>Neo-Classicism</a:t>
            </a:r>
          </a:p>
        </p:txBody>
      </p:sp>
      <p:sp>
        <p:nvSpPr>
          <p:cNvPr id="6" name="Content Placeholder 5"/>
          <p:cNvSpPr>
            <a:spLocks noGrp="1"/>
          </p:cNvSpPr>
          <p:nvPr>
            <p:ph sz="half" idx="2"/>
          </p:nvPr>
        </p:nvSpPr>
        <p:spPr/>
        <p:txBody>
          <a:bodyPr>
            <a:normAutofit lnSpcReduction="10000"/>
          </a:bodyPr>
          <a:lstStyle/>
          <a:p>
            <a:r>
              <a:rPr lang="en-US" dirty="0"/>
              <a:t>Stressed reason, intellect and order (the head)</a:t>
            </a:r>
          </a:p>
          <a:p>
            <a:r>
              <a:rPr lang="en-US" dirty="0"/>
              <a:t>Feelings and imagination were controlled, restrained</a:t>
            </a:r>
          </a:p>
          <a:p>
            <a:r>
              <a:rPr lang="en-US" dirty="0"/>
              <a:t>Human progress and perfectibility of man and society are attainable if man’s baser instincts are held in check</a:t>
            </a:r>
          </a:p>
          <a:p>
            <a:r>
              <a:rPr lang="en-US" dirty="0"/>
              <a:t>Look outward to society</a:t>
            </a:r>
          </a:p>
          <a:p>
            <a:endParaRPr lang="en-US" dirty="0"/>
          </a:p>
          <a:p>
            <a:endParaRPr lang="en-US" dirty="0"/>
          </a:p>
        </p:txBody>
      </p:sp>
      <p:sp>
        <p:nvSpPr>
          <p:cNvPr id="7" name="Text Placeholder 6"/>
          <p:cNvSpPr>
            <a:spLocks noGrp="1"/>
          </p:cNvSpPr>
          <p:nvPr>
            <p:ph type="body" sz="quarter" idx="3"/>
          </p:nvPr>
        </p:nvSpPr>
        <p:spPr/>
        <p:txBody>
          <a:bodyPr/>
          <a:lstStyle/>
          <a:p>
            <a:r>
              <a:rPr lang="en-US" dirty="0"/>
              <a:t>Romanticism</a:t>
            </a:r>
          </a:p>
        </p:txBody>
      </p:sp>
      <p:sp>
        <p:nvSpPr>
          <p:cNvPr id="8" name="Content Placeholder 7"/>
          <p:cNvSpPr>
            <a:spLocks noGrp="1"/>
          </p:cNvSpPr>
          <p:nvPr>
            <p:ph sz="quarter" idx="4"/>
          </p:nvPr>
        </p:nvSpPr>
        <p:spPr/>
        <p:txBody>
          <a:bodyPr>
            <a:normAutofit lnSpcReduction="10000"/>
          </a:bodyPr>
          <a:lstStyle/>
          <a:p>
            <a:r>
              <a:rPr lang="en-US" dirty="0"/>
              <a:t>Stressed feelings, intuition (the heart)</a:t>
            </a:r>
          </a:p>
          <a:p>
            <a:r>
              <a:rPr lang="en-US" dirty="0"/>
              <a:t>Attracted by irrational, mystical and supernatural world</a:t>
            </a:r>
          </a:p>
          <a:p>
            <a:r>
              <a:rPr lang="en-US" dirty="0"/>
              <a:t>Look inward to their own soul and imagination</a:t>
            </a:r>
          </a:p>
          <a:p>
            <a:r>
              <a:rPr lang="en-US" dirty="0"/>
              <a:t>Celebrates freedom of nature and individual human experience</a:t>
            </a:r>
          </a:p>
          <a:p>
            <a:endParaRPr lang="en-US" dirty="0"/>
          </a:p>
        </p:txBody>
      </p:sp>
    </p:spTree>
    <p:extLst>
      <p:ext uri="{BB962C8B-B14F-4D97-AF65-F5344CB8AC3E}">
        <p14:creationId xmlns:p14="http://schemas.microsoft.com/office/powerpoint/2010/main" val="1392387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771292" y="3843996"/>
            <a:ext cx="10515600" cy="2422990"/>
          </a:xfrm>
        </p:spPr>
        <p:txBody>
          <a:bodyPr/>
          <a:lstStyle/>
          <a:p>
            <a:pPr marL="0" indent="0">
              <a:buNone/>
            </a:pPr>
            <a:r>
              <a:rPr lang="en-US" dirty="0"/>
              <a:t>The Romantics grew tired of the excessive intellectualizing and a mechanistic view of the universe.  These only fettered the human spirit. They believed that cultural creativity depended on spontaneity, richness and uniqueness of human experience.  They reached deep into their imaginations because, for them, “creation from nothingness” was original and genius.</a:t>
            </a:r>
          </a:p>
        </p:txBody>
      </p:sp>
      <p:pic>
        <p:nvPicPr>
          <p:cNvPr id="2" name="Picture 1"/>
          <p:cNvPicPr>
            <a:picLocks noChangeAspect="1"/>
          </p:cNvPicPr>
          <p:nvPr/>
        </p:nvPicPr>
        <p:blipFill>
          <a:blip r:embed="rId2"/>
          <a:stretch>
            <a:fillRect/>
          </a:stretch>
        </p:blipFill>
        <p:spPr>
          <a:xfrm>
            <a:off x="771292" y="420379"/>
            <a:ext cx="4173809" cy="3092413"/>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9277815" y="264262"/>
            <a:ext cx="2493692" cy="3389154"/>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5504056" y="724062"/>
            <a:ext cx="3214803" cy="2469553"/>
          </a:xfrm>
          <a:prstGeom prst="rect">
            <a:avLst/>
          </a:prstGeom>
          <a:ln>
            <a:noFill/>
          </a:ln>
          <a:effectLst>
            <a:softEdge rad="112500"/>
          </a:effectLst>
        </p:spPr>
      </p:pic>
    </p:spTree>
    <p:extLst>
      <p:ext uri="{BB962C8B-B14F-4D97-AF65-F5344CB8AC3E}">
        <p14:creationId xmlns:p14="http://schemas.microsoft.com/office/powerpoint/2010/main" val="3202501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485484"/>
            <a:ext cx="5157787" cy="516605"/>
          </a:xfrm>
        </p:spPr>
        <p:txBody>
          <a:bodyPr/>
          <a:lstStyle/>
          <a:p>
            <a:r>
              <a:rPr lang="en-US" dirty="0"/>
              <a:t>Alexander Pope</a:t>
            </a:r>
          </a:p>
        </p:txBody>
      </p:sp>
      <p:sp>
        <p:nvSpPr>
          <p:cNvPr id="4" name="Content Placeholder 3"/>
          <p:cNvSpPr>
            <a:spLocks noGrp="1"/>
          </p:cNvSpPr>
          <p:nvPr>
            <p:ph sz="half" idx="2"/>
          </p:nvPr>
        </p:nvSpPr>
        <p:spPr>
          <a:xfrm>
            <a:off x="839788" y="1159106"/>
            <a:ext cx="5157787" cy="5475874"/>
          </a:xfrm>
        </p:spPr>
        <p:txBody>
          <a:bodyPr>
            <a:noAutofit/>
          </a:bodyPr>
          <a:lstStyle/>
          <a:p>
            <a:pPr marL="0" indent="0">
              <a:lnSpc>
                <a:spcPct val="170000"/>
              </a:lnSpc>
              <a:buNone/>
            </a:pPr>
            <a:r>
              <a:rPr lang="en-CA" sz="1200" dirty="0">
                <a:latin typeface="Times New Roman" panose="02020603050405020304" pitchFamily="18" charset="0"/>
                <a:cs typeface="Times New Roman" panose="02020603050405020304" pitchFamily="18" charset="0"/>
              </a:rPr>
              <a:t>The proper study of Mankind is Man.</a:t>
            </a:r>
            <a:br>
              <a:rPr lang="en-CA" sz="1200" dirty="0">
                <a:latin typeface="Times New Roman" panose="02020603050405020304" pitchFamily="18" charset="0"/>
                <a:cs typeface="Times New Roman" panose="02020603050405020304" pitchFamily="18" charset="0"/>
              </a:rPr>
            </a:br>
            <a:r>
              <a:rPr lang="en-CA" sz="1200" dirty="0">
                <a:latin typeface="Times New Roman" panose="02020603050405020304" pitchFamily="18" charset="0"/>
                <a:cs typeface="Times New Roman" panose="02020603050405020304" pitchFamily="18" charset="0"/>
              </a:rPr>
              <a:t>Placed on this isthmus of a middle state,</a:t>
            </a:r>
            <a:br>
              <a:rPr lang="en-CA" sz="1200" dirty="0">
                <a:latin typeface="Times New Roman" panose="02020603050405020304" pitchFamily="18" charset="0"/>
                <a:cs typeface="Times New Roman" panose="02020603050405020304" pitchFamily="18" charset="0"/>
              </a:rPr>
            </a:br>
            <a:r>
              <a:rPr lang="en-CA" sz="1200" dirty="0">
                <a:latin typeface="Times New Roman" panose="02020603050405020304" pitchFamily="18" charset="0"/>
                <a:cs typeface="Times New Roman" panose="02020603050405020304" pitchFamily="18" charset="0"/>
              </a:rPr>
              <a:t>A Being darkly wise, and rudely great:</a:t>
            </a:r>
            <a:br>
              <a:rPr lang="en-CA" sz="1200" dirty="0">
                <a:latin typeface="Times New Roman" panose="02020603050405020304" pitchFamily="18" charset="0"/>
                <a:cs typeface="Times New Roman" panose="02020603050405020304" pitchFamily="18" charset="0"/>
              </a:rPr>
            </a:br>
            <a:r>
              <a:rPr lang="en-CA" sz="1200" dirty="0">
                <a:latin typeface="Times New Roman" panose="02020603050405020304" pitchFamily="18" charset="0"/>
                <a:cs typeface="Times New Roman" panose="02020603050405020304" pitchFamily="18" charset="0"/>
              </a:rPr>
              <a:t>With too much knowledge for the Sceptic side,</a:t>
            </a:r>
            <a:br>
              <a:rPr lang="en-CA" sz="1200" dirty="0">
                <a:latin typeface="Times New Roman" panose="02020603050405020304" pitchFamily="18" charset="0"/>
                <a:cs typeface="Times New Roman" panose="02020603050405020304" pitchFamily="18" charset="0"/>
              </a:rPr>
            </a:br>
            <a:r>
              <a:rPr lang="en-CA" sz="1200" dirty="0">
                <a:latin typeface="Times New Roman" panose="02020603050405020304" pitchFamily="18" charset="0"/>
                <a:cs typeface="Times New Roman" panose="02020603050405020304" pitchFamily="18" charset="0"/>
              </a:rPr>
              <a:t>With too much weakness for the Stoic's pride,</a:t>
            </a:r>
            <a:br>
              <a:rPr lang="en-CA" sz="1200" dirty="0">
                <a:latin typeface="Times New Roman" panose="02020603050405020304" pitchFamily="18" charset="0"/>
                <a:cs typeface="Times New Roman" panose="02020603050405020304" pitchFamily="18" charset="0"/>
              </a:rPr>
            </a:br>
            <a:r>
              <a:rPr lang="en-CA" sz="1200" dirty="0">
                <a:latin typeface="Times New Roman" panose="02020603050405020304" pitchFamily="18" charset="0"/>
                <a:cs typeface="Times New Roman" panose="02020603050405020304" pitchFamily="18" charset="0"/>
              </a:rPr>
              <a:t>He hangs between; in doubt to act, or rest;</a:t>
            </a:r>
            <a:br>
              <a:rPr lang="en-CA" sz="1200" dirty="0">
                <a:latin typeface="Times New Roman" panose="02020603050405020304" pitchFamily="18" charset="0"/>
                <a:cs typeface="Times New Roman" panose="02020603050405020304" pitchFamily="18" charset="0"/>
              </a:rPr>
            </a:br>
            <a:r>
              <a:rPr lang="en-CA" sz="1200" dirty="0">
                <a:latin typeface="Times New Roman" panose="02020603050405020304" pitchFamily="18" charset="0"/>
                <a:cs typeface="Times New Roman" panose="02020603050405020304" pitchFamily="18" charset="0"/>
              </a:rPr>
              <a:t>In doubt to deem himself a God, or Beast;</a:t>
            </a:r>
            <a:br>
              <a:rPr lang="en-CA" sz="1200" dirty="0">
                <a:latin typeface="Times New Roman" panose="02020603050405020304" pitchFamily="18" charset="0"/>
                <a:cs typeface="Times New Roman" panose="02020603050405020304" pitchFamily="18" charset="0"/>
              </a:rPr>
            </a:br>
            <a:r>
              <a:rPr lang="en-CA" sz="1200" dirty="0">
                <a:latin typeface="Times New Roman" panose="02020603050405020304" pitchFamily="18" charset="0"/>
                <a:cs typeface="Times New Roman" panose="02020603050405020304" pitchFamily="18" charset="0"/>
              </a:rPr>
              <a:t>In doubt his mind or body to prefer;</a:t>
            </a:r>
            <a:br>
              <a:rPr lang="en-CA" sz="1200" dirty="0">
                <a:latin typeface="Times New Roman" panose="02020603050405020304" pitchFamily="18" charset="0"/>
                <a:cs typeface="Times New Roman" panose="02020603050405020304" pitchFamily="18" charset="0"/>
              </a:rPr>
            </a:br>
            <a:r>
              <a:rPr lang="en-CA" sz="1200" dirty="0">
                <a:latin typeface="Times New Roman" panose="02020603050405020304" pitchFamily="18" charset="0"/>
                <a:cs typeface="Times New Roman" panose="02020603050405020304" pitchFamily="18" charset="0"/>
              </a:rPr>
              <a:t>Born but to die, and </a:t>
            </a:r>
            <a:r>
              <a:rPr lang="en-CA" sz="1200" dirty="0" err="1">
                <a:latin typeface="Times New Roman" panose="02020603050405020304" pitchFamily="18" charset="0"/>
                <a:cs typeface="Times New Roman" panose="02020603050405020304" pitchFamily="18" charset="0"/>
              </a:rPr>
              <a:t>reas'ning</a:t>
            </a:r>
            <a:r>
              <a:rPr lang="en-CA" sz="1200" dirty="0">
                <a:latin typeface="Times New Roman" panose="02020603050405020304" pitchFamily="18" charset="0"/>
                <a:cs typeface="Times New Roman" panose="02020603050405020304" pitchFamily="18" charset="0"/>
              </a:rPr>
              <a:t> but to err;</a:t>
            </a:r>
            <a:br>
              <a:rPr lang="en-CA" sz="1200" dirty="0">
                <a:latin typeface="Times New Roman" panose="02020603050405020304" pitchFamily="18" charset="0"/>
                <a:cs typeface="Times New Roman" panose="02020603050405020304" pitchFamily="18" charset="0"/>
              </a:rPr>
            </a:br>
            <a:r>
              <a:rPr lang="en-CA" sz="1200" dirty="0">
                <a:latin typeface="Times New Roman" panose="02020603050405020304" pitchFamily="18" charset="0"/>
                <a:cs typeface="Times New Roman" panose="02020603050405020304" pitchFamily="18" charset="0"/>
              </a:rPr>
              <a:t>Alike in ignorance, his reason such,</a:t>
            </a:r>
            <a:br>
              <a:rPr lang="en-CA" sz="1200" dirty="0">
                <a:latin typeface="Times New Roman" panose="02020603050405020304" pitchFamily="18" charset="0"/>
                <a:cs typeface="Times New Roman" panose="02020603050405020304" pitchFamily="18" charset="0"/>
              </a:rPr>
            </a:br>
            <a:r>
              <a:rPr lang="en-CA" sz="1200" dirty="0">
                <a:latin typeface="Times New Roman" panose="02020603050405020304" pitchFamily="18" charset="0"/>
                <a:cs typeface="Times New Roman" panose="02020603050405020304" pitchFamily="18" charset="0"/>
              </a:rPr>
              <a:t>Whether he thinks too little, or too much;</a:t>
            </a:r>
            <a:br>
              <a:rPr lang="en-CA" sz="1200" dirty="0">
                <a:latin typeface="Times New Roman" panose="02020603050405020304" pitchFamily="18" charset="0"/>
                <a:cs typeface="Times New Roman" panose="02020603050405020304" pitchFamily="18" charset="0"/>
              </a:rPr>
            </a:br>
            <a:r>
              <a:rPr lang="en-CA" sz="1200" dirty="0">
                <a:latin typeface="Times New Roman" panose="02020603050405020304" pitchFamily="18" charset="0"/>
                <a:cs typeface="Times New Roman" panose="02020603050405020304" pitchFamily="18" charset="0"/>
              </a:rPr>
              <a:t>Chaos of Thought and Passion, all </a:t>
            </a:r>
            <a:r>
              <a:rPr lang="en-CA" sz="1200" dirty="0" err="1">
                <a:latin typeface="Times New Roman" panose="02020603050405020304" pitchFamily="18" charset="0"/>
                <a:cs typeface="Times New Roman" panose="02020603050405020304" pitchFamily="18" charset="0"/>
              </a:rPr>
              <a:t>confus'd</a:t>
            </a:r>
            <a:r>
              <a:rPr lang="en-CA" sz="1200" dirty="0">
                <a:latin typeface="Times New Roman" panose="02020603050405020304" pitchFamily="18" charset="0"/>
                <a:cs typeface="Times New Roman" panose="02020603050405020304" pitchFamily="18" charset="0"/>
              </a:rPr>
              <a:t>;</a:t>
            </a:r>
            <a:br>
              <a:rPr lang="en-CA" sz="1200" dirty="0">
                <a:latin typeface="Times New Roman" panose="02020603050405020304" pitchFamily="18" charset="0"/>
                <a:cs typeface="Times New Roman" panose="02020603050405020304" pitchFamily="18" charset="0"/>
              </a:rPr>
            </a:br>
            <a:r>
              <a:rPr lang="en-CA" sz="1200" dirty="0">
                <a:latin typeface="Times New Roman" panose="02020603050405020304" pitchFamily="18" charset="0"/>
                <a:cs typeface="Times New Roman" panose="02020603050405020304" pitchFamily="18" charset="0"/>
              </a:rPr>
              <a:t>Still by himself, </a:t>
            </a:r>
            <a:r>
              <a:rPr lang="en-CA" sz="1200" dirty="0" err="1">
                <a:latin typeface="Times New Roman" panose="02020603050405020304" pitchFamily="18" charset="0"/>
                <a:cs typeface="Times New Roman" panose="02020603050405020304" pitchFamily="18" charset="0"/>
              </a:rPr>
              <a:t>abus'd</a:t>
            </a:r>
            <a:r>
              <a:rPr lang="en-CA" sz="1200" dirty="0">
                <a:latin typeface="Times New Roman" panose="02020603050405020304" pitchFamily="18" charset="0"/>
                <a:cs typeface="Times New Roman" panose="02020603050405020304" pitchFamily="18" charset="0"/>
              </a:rPr>
              <a:t> or </a:t>
            </a:r>
            <a:r>
              <a:rPr lang="en-CA" sz="1200" dirty="0" err="1">
                <a:latin typeface="Times New Roman" panose="02020603050405020304" pitchFamily="18" charset="0"/>
                <a:cs typeface="Times New Roman" panose="02020603050405020304" pitchFamily="18" charset="0"/>
              </a:rPr>
              <a:t>disabus'd</a:t>
            </a:r>
            <a:r>
              <a:rPr lang="en-CA" sz="1200" dirty="0">
                <a:latin typeface="Times New Roman" panose="02020603050405020304" pitchFamily="18" charset="0"/>
                <a:cs typeface="Times New Roman" panose="02020603050405020304" pitchFamily="18" charset="0"/>
              </a:rPr>
              <a:t>;</a:t>
            </a:r>
            <a:br>
              <a:rPr lang="en-CA" sz="1200" dirty="0">
                <a:latin typeface="Times New Roman" panose="02020603050405020304" pitchFamily="18" charset="0"/>
                <a:cs typeface="Times New Roman" panose="02020603050405020304" pitchFamily="18" charset="0"/>
              </a:rPr>
            </a:br>
            <a:r>
              <a:rPr lang="en-CA" sz="1200" dirty="0">
                <a:latin typeface="Times New Roman" panose="02020603050405020304" pitchFamily="18" charset="0"/>
                <a:cs typeface="Times New Roman" panose="02020603050405020304" pitchFamily="18" charset="0"/>
              </a:rPr>
              <a:t>Created half to rise and half to fall;</a:t>
            </a:r>
            <a:br>
              <a:rPr lang="en-CA" sz="1200" dirty="0">
                <a:latin typeface="Times New Roman" panose="02020603050405020304" pitchFamily="18" charset="0"/>
                <a:cs typeface="Times New Roman" panose="02020603050405020304" pitchFamily="18" charset="0"/>
              </a:rPr>
            </a:br>
            <a:r>
              <a:rPr lang="en-CA" sz="1200" dirty="0">
                <a:latin typeface="Times New Roman" panose="02020603050405020304" pitchFamily="18" charset="0"/>
                <a:cs typeface="Times New Roman" panose="02020603050405020304" pitchFamily="18" charset="0"/>
              </a:rPr>
              <a:t>Great Lord of all things, yet a prey to all,</a:t>
            </a:r>
            <a:br>
              <a:rPr lang="en-CA" sz="1200" dirty="0">
                <a:latin typeface="Times New Roman" panose="02020603050405020304" pitchFamily="18" charset="0"/>
                <a:cs typeface="Times New Roman" panose="02020603050405020304" pitchFamily="18" charset="0"/>
              </a:rPr>
            </a:br>
            <a:r>
              <a:rPr lang="en-CA" sz="1200" dirty="0">
                <a:latin typeface="Times New Roman" panose="02020603050405020304" pitchFamily="18" charset="0"/>
                <a:cs typeface="Times New Roman" panose="02020603050405020304" pitchFamily="18" charset="0"/>
              </a:rPr>
              <a:t>Sole judge of truth, in endless error </a:t>
            </a:r>
            <a:r>
              <a:rPr lang="en-CA" sz="1200" dirty="0" err="1">
                <a:latin typeface="Times New Roman" panose="02020603050405020304" pitchFamily="18" charset="0"/>
                <a:cs typeface="Times New Roman" panose="02020603050405020304" pitchFamily="18" charset="0"/>
              </a:rPr>
              <a:t>hurl'd</a:t>
            </a:r>
            <a:r>
              <a:rPr lang="en-CA" sz="1200" dirty="0">
                <a:latin typeface="Times New Roman" panose="02020603050405020304" pitchFamily="18" charset="0"/>
                <a:cs typeface="Times New Roman" panose="02020603050405020304" pitchFamily="18" charset="0"/>
              </a:rPr>
              <a:t>;</a:t>
            </a:r>
            <a:br>
              <a:rPr lang="en-CA" sz="1200" dirty="0">
                <a:latin typeface="Times New Roman" panose="02020603050405020304" pitchFamily="18" charset="0"/>
                <a:cs typeface="Times New Roman" panose="02020603050405020304" pitchFamily="18" charset="0"/>
              </a:rPr>
            </a:br>
            <a:r>
              <a:rPr lang="en-CA" sz="1200" dirty="0">
                <a:latin typeface="Times New Roman" panose="02020603050405020304" pitchFamily="18" charset="0"/>
                <a:cs typeface="Times New Roman" panose="02020603050405020304" pitchFamily="18" charset="0"/>
              </a:rPr>
              <a:t>The glory, jest and riddle of the world.</a:t>
            </a:r>
            <a:endParaRPr lang="en-US" sz="1200"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quarter" idx="3"/>
          </p:nvPr>
        </p:nvSpPr>
        <p:spPr>
          <a:xfrm>
            <a:off x="6845969" y="485484"/>
            <a:ext cx="5183188" cy="516605"/>
          </a:xfrm>
        </p:spPr>
        <p:txBody>
          <a:bodyPr/>
          <a:lstStyle/>
          <a:p>
            <a:r>
              <a:rPr lang="en-US" dirty="0"/>
              <a:t>William Wordsworth</a:t>
            </a:r>
          </a:p>
        </p:txBody>
      </p:sp>
      <p:sp>
        <p:nvSpPr>
          <p:cNvPr id="6" name="Content Placeholder 5"/>
          <p:cNvSpPr>
            <a:spLocks noGrp="1"/>
          </p:cNvSpPr>
          <p:nvPr>
            <p:ph sz="quarter" idx="4"/>
          </p:nvPr>
        </p:nvSpPr>
        <p:spPr>
          <a:xfrm>
            <a:off x="6940634" y="1226012"/>
            <a:ext cx="4914482" cy="4970547"/>
          </a:xfrm>
        </p:spPr>
        <p:txBody>
          <a:bodyPr>
            <a:normAutofit/>
          </a:bodyPr>
          <a:lstStyle/>
          <a:p>
            <a:pPr marL="0" indent="0">
              <a:lnSpc>
                <a:spcPct val="100000"/>
              </a:lnSpc>
              <a:buNone/>
            </a:pPr>
            <a:r>
              <a:rPr lang="en-US" sz="1400" dirty="0">
                <a:latin typeface="Century Gothic" panose="020B0502020202020204" pitchFamily="34" charset="0"/>
              </a:rPr>
              <a:t>I wandered lonely as a Cloud</a:t>
            </a:r>
          </a:p>
          <a:p>
            <a:pPr marL="0" indent="0">
              <a:lnSpc>
                <a:spcPct val="100000"/>
              </a:lnSpc>
              <a:buNone/>
            </a:pPr>
            <a:r>
              <a:rPr lang="en-US" sz="1400" dirty="0">
                <a:latin typeface="Century Gothic" panose="020B0502020202020204" pitchFamily="34" charset="0"/>
              </a:rPr>
              <a:t>That floats on high o’er Vales and Hills,</a:t>
            </a:r>
          </a:p>
          <a:p>
            <a:pPr marL="0" indent="0">
              <a:lnSpc>
                <a:spcPct val="100000"/>
              </a:lnSpc>
              <a:buNone/>
            </a:pPr>
            <a:r>
              <a:rPr lang="en-US" sz="1400" dirty="0">
                <a:latin typeface="Century Gothic" panose="020B0502020202020204" pitchFamily="34" charset="0"/>
              </a:rPr>
              <a:t>When all at once I saw a crowd </a:t>
            </a:r>
          </a:p>
          <a:p>
            <a:pPr marL="0" indent="0">
              <a:lnSpc>
                <a:spcPct val="100000"/>
              </a:lnSpc>
              <a:buNone/>
            </a:pPr>
            <a:r>
              <a:rPr lang="en-US" sz="1400" dirty="0">
                <a:latin typeface="Century Gothic" panose="020B0502020202020204" pitchFamily="34" charset="0"/>
              </a:rPr>
              <a:t>A host of dancing Daffodils;</a:t>
            </a:r>
          </a:p>
          <a:p>
            <a:pPr marL="0" indent="0">
              <a:lnSpc>
                <a:spcPct val="100000"/>
              </a:lnSpc>
              <a:buNone/>
            </a:pPr>
            <a:r>
              <a:rPr lang="en-US" sz="1400" dirty="0">
                <a:latin typeface="Century Gothic" panose="020B0502020202020204" pitchFamily="34" charset="0"/>
              </a:rPr>
              <a:t>Along the Lake, beneath the trees, </a:t>
            </a:r>
          </a:p>
          <a:p>
            <a:pPr marL="0" indent="0">
              <a:lnSpc>
                <a:spcPct val="100000"/>
              </a:lnSpc>
              <a:buNone/>
            </a:pPr>
            <a:r>
              <a:rPr lang="en-US" sz="1400" dirty="0">
                <a:latin typeface="Century Gothic" panose="020B0502020202020204" pitchFamily="34" charset="0"/>
              </a:rPr>
              <a:t>Ten Thousand dancing in the breeze.</a:t>
            </a:r>
          </a:p>
          <a:p>
            <a:pPr marL="0" indent="0">
              <a:lnSpc>
                <a:spcPct val="100000"/>
              </a:lnSpc>
              <a:buNone/>
            </a:pPr>
            <a:r>
              <a:rPr lang="en-US" sz="1400" dirty="0">
                <a:latin typeface="Century Gothic" panose="020B0502020202020204" pitchFamily="34" charset="0"/>
              </a:rPr>
              <a:t>…</a:t>
            </a:r>
          </a:p>
          <a:p>
            <a:pPr marL="0" indent="0">
              <a:lnSpc>
                <a:spcPct val="100000"/>
              </a:lnSpc>
              <a:buNone/>
            </a:pPr>
            <a:r>
              <a:rPr lang="en-US" sz="1400" dirty="0">
                <a:latin typeface="Century Gothic" panose="020B0502020202020204" pitchFamily="34" charset="0"/>
              </a:rPr>
              <a:t>For oft when on my couch I lie</a:t>
            </a:r>
          </a:p>
          <a:p>
            <a:pPr marL="0" indent="0">
              <a:lnSpc>
                <a:spcPct val="100000"/>
              </a:lnSpc>
              <a:buNone/>
            </a:pPr>
            <a:r>
              <a:rPr lang="en-US" sz="1400" dirty="0">
                <a:latin typeface="Century Gothic" panose="020B0502020202020204" pitchFamily="34" charset="0"/>
              </a:rPr>
              <a:t>In vacant or in pensive mood,</a:t>
            </a:r>
          </a:p>
          <a:p>
            <a:pPr marL="0" indent="0">
              <a:lnSpc>
                <a:spcPct val="100000"/>
              </a:lnSpc>
              <a:buNone/>
            </a:pPr>
            <a:r>
              <a:rPr lang="en-US" sz="1400" dirty="0">
                <a:latin typeface="Century Gothic" panose="020B0502020202020204" pitchFamily="34" charset="0"/>
              </a:rPr>
              <a:t>They flash upon that inward eye </a:t>
            </a:r>
          </a:p>
          <a:p>
            <a:pPr marL="0" indent="0">
              <a:lnSpc>
                <a:spcPct val="100000"/>
              </a:lnSpc>
              <a:buNone/>
            </a:pPr>
            <a:r>
              <a:rPr lang="en-US" sz="1400" dirty="0">
                <a:latin typeface="Century Gothic" panose="020B0502020202020204" pitchFamily="34" charset="0"/>
              </a:rPr>
              <a:t>Which is the bliss of solitude,</a:t>
            </a:r>
          </a:p>
          <a:p>
            <a:pPr marL="0" indent="0">
              <a:lnSpc>
                <a:spcPct val="100000"/>
              </a:lnSpc>
              <a:buNone/>
            </a:pPr>
            <a:r>
              <a:rPr lang="en-US" sz="1400" dirty="0">
                <a:latin typeface="Century Gothic" panose="020B0502020202020204" pitchFamily="34" charset="0"/>
              </a:rPr>
              <a:t>And then my heart with pleasure fills,</a:t>
            </a:r>
          </a:p>
          <a:p>
            <a:pPr marL="0" indent="0">
              <a:lnSpc>
                <a:spcPct val="100000"/>
              </a:lnSpc>
              <a:buNone/>
            </a:pPr>
            <a:r>
              <a:rPr lang="en-US" sz="1400" dirty="0">
                <a:latin typeface="Century Gothic" panose="020B0502020202020204" pitchFamily="34" charset="0"/>
              </a:rPr>
              <a:t>And dances with the Daffodils.</a:t>
            </a:r>
          </a:p>
        </p:txBody>
      </p:sp>
    </p:spTree>
    <p:extLst>
      <p:ext uri="{BB962C8B-B14F-4D97-AF65-F5344CB8AC3E}">
        <p14:creationId xmlns:p14="http://schemas.microsoft.com/office/powerpoint/2010/main" val="3339657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TotalTime>
  <Words>1224</Words>
  <Application>Microsoft Office PowerPoint</Application>
  <PresentationFormat>Widescreen</PresentationFormat>
  <Paragraphs>179</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Century Gothic</vt:lpstr>
      <vt:lpstr>Garamond</vt:lpstr>
      <vt:lpstr>Times New Roman</vt:lpstr>
      <vt:lpstr>Office Theme</vt:lpstr>
      <vt:lpstr>Romanticism</vt:lpstr>
      <vt:lpstr>Social, Political and Economic Conditions</vt:lpstr>
      <vt:lpstr>Influence of French Revolution</vt:lpstr>
      <vt:lpstr>The Sublime</vt:lpstr>
      <vt:lpstr>The Sublime according to Burke</vt:lpstr>
      <vt:lpstr>The Sublime according to Burke</vt:lpstr>
      <vt:lpstr>A break from the Age of the Reason</vt:lpstr>
      <vt:lpstr>PowerPoint Presentation</vt:lpstr>
      <vt:lpstr>PowerPoint Presentation</vt:lpstr>
      <vt:lpstr>Two Views of Children</vt:lpstr>
      <vt:lpstr>In practice</vt:lpstr>
      <vt:lpstr>Preface to Lyrical Ballads</vt:lpstr>
      <vt:lpstr>William Blake</vt:lpstr>
      <vt:lpstr>Symbols in Blake’s Poetry</vt:lpstr>
      <vt:lpstr>From Blake’s “Milton”</vt:lpstr>
      <vt:lpstr>“London”</vt:lpstr>
      <vt:lpstr>William Wordsworth</vt:lpstr>
      <vt:lpstr>The Sublime in Nature</vt:lpstr>
      <vt:lpstr>Samuel Taylor Coleridge</vt:lpstr>
      <vt:lpstr>Goethe</vt:lpstr>
      <vt:lpstr>Gothic Literature</vt:lpstr>
      <vt:lpstr>Capturing the Industrial Revolution</vt:lpstr>
      <vt:lpstr>Francisco de Goya’s The Third of May, 1808</vt:lpstr>
      <vt:lpstr>Theodore Gericault’s The Raft of Medusa</vt:lpstr>
      <vt:lpstr>Eugene Delacroix’s Death of Sardanapalus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Romanticism</dc:title>
  <dc:creator>Danik Lafleur</dc:creator>
  <cp:lastModifiedBy>Danik Lafleur</cp:lastModifiedBy>
  <cp:revision>29</cp:revision>
  <cp:lastPrinted>2015-05-05T12:41:17Z</cp:lastPrinted>
  <dcterms:created xsi:type="dcterms:W3CDTF">2015-04-29T17:29:56Z</dcterms:created>
  <dcterms:modified xsi:type="dcterms:W3CDTF">2019-05-15T10:05:26Z</dcterms:modified>
</cp:coreProperties>
</file>