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6" r:id="rId7"/>
    <p:sldId id="265" r:id="rId8"/>
    <p:sldId id="261" r:id="rId9"/>
    <p:sldId id="262" r:id="rId10"/>
    <p:sldId id="263" r:id="rId11"/>
    <p:sldId id="264"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ADA1C9-A033-4477-A61B-29849E5045E0}" v="1" dt="2019-06-02T22:52:18.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AC329E8-7614-4890-B737-20504E6F9EE9}" type="datetimeFigureOut">
              <a:rPr lang="en-CA" smtClean="0"/>
              <a:pPr/>
              <a:t>2019-06-02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7246EF-065D-4E2C-95B6-BE970EB66AF9}" type="slidenum">
              <a:rPr lang="en-CA" smtClean="0"/>
              <a:pPr/>
              <a:t>‹#›</a:t>
            </a:fld>
            <a:endParaRPr lang="en-CA"/>
          </a:p>
        </p:txBody>
      </p:sp>
    </p:spTree>
    <p:extLst>
      <p:ext uri="{BB962C8B-B14F-4D97-AF65-F5344CB8AC3E}">
        <p14:creationId xmlns:p14="http://schemas.microsoft.com/office/powerpoint/2010/main" val="3867564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C329E8-7614-4890-B737-20504E6F9EE9}" type="datetimeFigureOut">
              <a:rPr lang="en-CA" smtClean="0"/>
              <a:pPr/>
              <a:t>2019-06-02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7246EF-065D-4E2C-95B6-BE970EB66AF9}" type="slidenum">
              <a:rPr lang="en-CA" smtClean="0"/>
              <a:pPr/>
              <a:t>‹#›</a:t>
            </a:fld>
            <a:endParaRPr lang="en-CA"/>
          </a:p>
        </p:txBody>
      </p:sp>
    </p:spTree>
    <p:extLst>
      <p:ext uri="{BB962C8B-B14F-4D97-AF65-F5344CB8AC3E}">
        <p14:creationId xmlns:p14="http://schemas.microsoft.com/office/powerpoint/2010/main" val="36299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C329E8-7614-4890-B737-20504E6F9EE9}" type="datetimeFigureOut">
              <a:rPr lang="en-CA" smtClean="0"/>
              <a:pPr/>
              <a:t>2019-06-02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7246EF-065D-4E2C-95B6-BE970EB66AF9}" type="slidenum">
              <a:rPr lang="en-CA" smtClean="0"/>
              <a:pPr/>
              <a:t>‹#›</a:t>
            </a:fld>
            <a:endParaRPr lang="en-CA"/>
          </a:p>
        </p:txBody>
      </p:sp>
    </p:spTree>
    <p:extLst>
      <p:ext uri="{BB962C8B-B14F-4D97-AF65-F5344CB8AC3E}">
        <p14:creationId xmlns:p14="http://schemas.microsoft.com/office/powerpoint/2010/main" val="3517116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C329E8-7614-4890-B737-20504E6F9EE9}" type="datetimeFigureOut">
              <a:rPr lang="en-CA" smtClean="0"/>
              <a:pPr/>
              <a:t>2019-06-02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7246EF-065D-4E2C-95B6-BE970EB66AF9}" type="slidenum">
              <a:rPr lang="en-CA" smtClean="0"/>
              <a:pPr/>
              <a:t>‹#›</a:t>
            </a:fld>
            <a:endParaRPr lang="en-CA"/>
          </a:p>
        </p:txBody>
      </p:sp>
    </p:spTree>
    <p:extLst>
      <p:ext uri="{BB962C8B-B14F-4D97-AF65-F5344CB8AC3E}">
        <p14:creationId xmlns:p14="http://schemas.microsoft.com/office/powerpoint/2010/main" val="3957755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C329E8-7614-4890-B737-20504E6F9EE9}" type="datetimeFigureOut">
              <a:rPr lang="en-CA" smtClean="0"/>
              <a:pPr/>
              <a:t>2019-06-02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7246EF-065D-4E2C-95B6-BE970EB66AF9}" type="slidenum">
              <a:rPr lang="en-CA" smtClean="0"/>
              <a:pPr/>
              <a:t>‹#›</a:t>
            </a:fld>
            <a:endParaRPr lang="en-CA"/>
          </a:p>
        </p:txBody>
      </p:sp>
    </p:spTree>
    <p:extLst>
      <p:ext uri="{BB962C8B-B14F-4D97-AF65-F5344CB8AC3E}">
        <p14:creationId xmlns:p14="http://schemas.microsoft.com/office/powerpoint/2010/main" val="2132672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C329E8-7614-4890-B737-20504E6F9EE9}" type="datetimeFigureOut">
              <a:rPr lang="en-CA" smtClean="0"/>
              <a:pPr/>
              <a:t>2019-06-02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47246EF-065D-4E2C-95B6-BE970EB66AF9}" type="slidenum">
              <a:rPr lang="en-CA" smtClean="0"/>
              <a:pPr/>
              <a:t>‹#›</a:t>
            </a:fld>
            <a:endParaRPr lang="en-CA"/>
          </a:p>
        </p:txBody>
      </p:sp>
    </p:spTree>
    <p:extLst>
      <p:ext uri="{BB962C8B-B14F-4D97-AF65-F5344CB8AC3E}">
        <p14:creationId xmlns:p14="http://schemas.microsoft.com/office/powerpoint/2010/main" val="408008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C329E8-7614-4890-B737-20504E6F9EE9}" type="datetimeFigureOut">
              <a:rPr lang="en-CA" smtClean="0"/>
              <a:pPr/>
              <a:t>2019-06-02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47246EF-065D-4E2C-95B6-BE970EB66AF9}" type="slidenum">
              <a:rPr lang="en-CA" smtClean="0"/>
              <a:pPr/>
              <a:t>‹#›</a:t>
            </a:fld>
            <a:endParaRPr lang="en-CA"/>
          </a:p>
        </p:txBody>
      </p:sp>
    </p:spTree>
    <p:extLst>
      <p:ext uri="{BB962C8B-B14F-4D97-AF65-F5344CB8AC3E}">
        <p14:creationId xmlns:p14="http://schemas.microsoft.com/office/powerpoint/2010/main" val="255818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C329E8-7614-4890-B737-20504E6F9EE9}" type="datetimeFigureOut">
              <a:rPr lang="en-CA" smtClean="0"/>
              <a:pPr/>
              <a:t>2019-06-02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47246EF-065D-4E2C-95B6-BE970EB66AF9}" type="slidenum">
              <a:rPr lang="en-CA" smtClean="0"/>
              <a:pPr/>
              <a:t>‹#›</a:t>
            </a:fld>
            <a:endParaRPr lang="en-CA"/>
          </a:p>
        </p:txBody>
      </p:sp>
    </p:spTree>
    <p:extLst>
      <p:ext uri="{BB962C8B-B14F-4D97-AF65-F5344CB8AC3E}">
        <p14:creationId xmlns:p14="http://schemas.microsoft.com/office/powerpoint/2010/main" val="499023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329E8-7614-4890-B737-20504E6F9EE9}" type="datetimeFigureOut">
              <a:rPr lang="en-CA" smtClean="0"/>
              <a:pPr/>
              <a:t>2019-06-02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47246EF-065D-4E2C-95B6-BE970EB66AF9}" type="slidenum">
              <a:rPr lang="en-CA" smtClean="0"/>
              <a:pPr/>
              <a:t>‹#›</a:t>
            </a:fld>
            <a:endParaRPr lang="en-CA"/>
          </a:p>
        </p:txBody>
      </p:sp>
    </p:spTree>
    <p:extLst>
      <p:ext uri="{BB962C8B-B14F-4D97-AF65-F5344CB8AC3E}">
        <p14:creationId xmlns:p14="http://schemas.microsoft.com/office/powerpoint/2010/main" val="364779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C329E8-7614-4890-B737-20504E6F9EE9}" type="datetimeFigureOut">
              <a:rPr lang="en-CA" smtClean="0"/>
              <a:pPr/>
              <a:t>2019-06-02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47246EF-065D-4E2C-95B6-BE970EB66AF9}" type="slidenum">
              <a:rPr lang="en-CA" smtClean="0"/>
              <a:pPr/>
              <a:t>‹#›</a:t>
            </a:fld>
            <a:endParaRPr lang="en-CA"/>
          </a:p>
        </p:txBody>
      </p:sp>
    </p:spTree>
    <p:extLst>
      <p:ext uri="{BB962C8B-B14F-4D97-AF65-F5344CB8AC3E}">
        <p14:creationId xmlns:p14="http://schemas.microsoft.com/office/powerpoint/2010/main" val="318635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C329E8-7614-4890-B737-20504E6F9EE9}" type="datetimeFigureOut">
              <a:rPr lang="en-CA" smtClean="0"/>
              <a:pPr/>
              <a:t>2019-06-02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47246EF-065D-4E2C-95B6-BE970EB66AF9}" type="slidenum">
              <a:rPr lang="en-CA" smtClean="0"/>
              <a:pPr/>
              <a:t>‹#›</a:t>
            </a:fld>
            <a:endParaRPr lang="en-CA"/>
          </a:p>
        </p:txBody>
      </p:sp>
    </p:spTree>
    <p:extLst>
      <p:ext uri="{BB962C8B-B14F-4D97-AF65-F5344CB8AC3E}">
        <p14:creationId xmlns:p14="http://schemas.microsoft.com/office/powerpoint/2010/main" val="81395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C329E8-7614-4890-B737-20504E6F9EE9}" type="datetimeFigureOut">
              <a:rPr lang="en-CA" smtClean="0"/>
              <a:pPr/>
              <a:t>2019-06-02</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7246EF-065D-4E2C-95B6-BE970EB66AF9}" type="slidenum">
              <a:rPr lang="en-CA" smtClean="0"/>
              <a:pPr/>
              <a:t>‹#›</a:t>
            </a:fld>
            <a:endParaRPr lang="en-CA"/>
          </a:p>
        </p:txBody>
      </p:sp>
    </p:spTree>
    <p:extLst>
      <p:ext uri="{BB962C8B-B14F-4D97-AF65-F5344CB8AC3E}">
        <p14:creationId xmlns:p14="http://schemas.microsoft.com/office/powerpoint/2010/main" val="4164523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fordham.edu/halsall/mod/indrevtabs1.as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Unification and Rise of Germany</a:t>
            </a:r>
          </a:p>
        </p:txBody>
      </p:sp>
      <p:sp>
        <p:nvSpPr>
          <p:cNvPr id="3" name="Subtitle 2"/>
          <p:cNvSpPr>
            <a:spLocks noGrp="1"/>
          </p:cNvSpPr>
          <p:nvPr>
            <p:ph type="subTitle" idx="1"/>
          </p:nvPr>
        </p:nvSpPr>
        <p:spPr/>
        <p:txBody>
          <a:bodyPr/>
          <a:lstStyle/>
          <a:p>
            <a:r>
              <a:rPr lang="en-CA" dirty="0"/>
              <a:t>Class notes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Germany’s Industrial Growth</a:t>
            </a:r>
          </a:p>
        </p:txBody>
      </p:sp>
      <p:sp>
        <p:nvSpPr>
          <p:cNvPr id="3" name="Content Placeholder 2"/>
          <p:cNvSpPr>
            <a:spLocks noGrp="1"/>
          </p:cNvSpPr>
          <p:nvPr>
            <p:ph idx="1"/>
          </p:nvPr>
        </p:nvSpPr>
        <p:spPr>
          <a:xfrm>
            <a:off x="628650" y="1825625"/>
            <a:ext cx="3871342" cy="4351338"/>
          </a:xfrm>
        </p:spPr>
        <p:txBody>
          <a:bodyPr/>
          <a:lstStyle/>
          <a:p>
            <a:pPr>
              <a:buNone/>
            </a:pPr>
            <a:r>
              <a:rPr lang="en-CA" dirty="0"/>
              <a:t>What does this statistic suggest about Germany’s industrial growth?</a:t>
            </a:r>
          </a:p>
          <a:p>
            <a:r>
              <a:rPr lang="en-CA" dirty="0"/>
              <a:t>In 1848, Krupp, the German steel, engineering and munitions giant of the Ruhr valley, employed only 72 people.</a:t>
            </a:r>
          </a:p>
          <a:p>
            <a:r>
              <a:rPr lang="en-CA" dirty="0"/>
              <a:t>In 1873, it employed 12,000 people.</a:t>
            </a:r>
          </a:p>
          <a:p>
            <a:pPr>
              <a:buNone/>
            </a:pPr>
            <a:endParaRPr lang="en-CA" dirty="0"/>
          </a:p>
          <a:p>
            <a:pPr>
              <a:buNone/>
            </a:pPr>
            <a:r>
              <a:rPr lang="en-CA" dirty="0">
                <a:hlinkClick r:id="rId2"/>
              </a:rPr>
              <a:t>http://www.fordham.edu/halsall/mod/indrevtabs1.asp</a:t>
            </a:r>
            <a:endParaRPr lang="en-CA" dirty="0"/>
          </a:p>
          <a:p>
            <a:pPr>
              <a:buNone/>
            </a:pPr>
            <a:endParaRPr lang="en-CA" dirty="0"/>
          </a:p>
          <a:p>
            <a:endParaRPr lang="en-CA" dirty="0"/>
          </a:p>
        </p:txBody>
      </p:sp>
      <p:pic>
        <p:nvPicPr>
          <p:cNvPr id="4" name="Picture 3"/>
          <p:cNvPicPr>
            <a:picLocks noChangeAspect="1"/>
          </p:cNvPicPr>
          <p:nvPr/>
        </p:nvPicPr>
        <p:blipFill>
          <a:blip r:embed="rId3"/>
          <a:stretch>
            <a:fillRect/>
          </a:stretch>
        </p:blipFill>
        <p:spPr>
          <a:xfrm>
            <a:off x="4572000" y="2132856"/>
            <a:ext cx="4281248" cy="3227660"/>
          </a:xfrm>
          <a:prstGeom prst="rect">
            <a:avLst/>
          </a:prstGeom>
          <a:ln>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03634"/>
          </a:xfrm>
        </p:spPr>
        <p:txBody>
          <a:bodyPr/>
          <a:lstStyle/>
          <a:p>
            <a:r>
              <a:rPr lang="en-CA" dirty="0"/>
              <a:t>Germany’s Industrial Monopolies</a:t>
            </a:r>
          </a:p>
        </p:txBody>
      </p:sp>
      <p:sp>
        <p:nvSpPr>
          <p:cNvPr id="3" name="Content Placeholder 2"/>
          <p:cNvSpPr>
            <a:spLocks noGrp="1"/>
          </p:cNvSpPr>
          <p:nvPr>
            <p:ph idx="1"/>
          </p:nvPr>
        </p:nvSpPr>
        <p:spPr>
          <a:xfrm>
            <a:off x="628650" y="1412776"/>
            <a:ext cx="4231382" cy="4764187"/>
          </a:xfrm>
        </p:spPr>
        <p:txBody>
          <a:bodyPr>
            <a:normAutofit/>
          </a:bodyPr>
          <a:lstStyle/>
          <a:p>
            <a:r>
              <a:rPr lang="en-CA" dirty="0"/>
              <a:t>Large corporations were involved in all aspects of production:  extracting and processing raw materials, manufacturing the finished goods, and transporting and retailing products.</a:t>
            </a:r>
          </a:p>
          <a:p>
            <a:r>
              <a:rPr lang="en-CA" dirty="0"/>
              <a:t>Large corporations, which enjoyed monopolies, also dominated  the steel, chemical, electrical and petroleum industries.</a:t>
            </a:r>
          </a:p>
          <a:p>
            <a:r>
              <a:rPr lang="en-CA" dirty="0"/>
              <a:t>These large corporations were headed by chief executives who had close links to political leaders.</a:t>
            </a:r>
          </a:p>
        </p:txBody>
      </p:sp>
      <p:pic>
        <p:nvPicPr>
          <p:cNvPr id="5" name="Picture 4"/>
          <p:cNvPicPr>
            <a:picLocks noChangeAspect="1"/>
          </p:cNvPicPr>
          <p:nvPr/>
        </p:nvPicPr>
        <p:blipFill>
          <a:blip r:embed="rId2"/>
          <a:stretch>
            <a:fillRect/>
          </a:stretch>
        </p:blipFill>
        <p:spPr>
          <a:xfrm>
            <a:off x="5148064" y="1412776"/>
            <a:ext cx="3616081" cy="4764187"/>
          </a:xfrm>
          <a:prstGeom prst="rect">
            <a:avLst/>
          </a:prstGeom>
          <a:ln>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31626"/>
          </a:xfrm>
        </p:spPr>
        <p:txBody>
          <a:bodyPr/>
          <a:lstStyle/>
          <a:p>
            <a:r>
              <a:rPr lang="en-CA" dirty="0"/>
              <a:t>German Unification</a:t>
            </a:r>
          </a:p>
        </p:txBody>
      </p:sp>
      <p:sp>
        <p:nvSpPr>
          <p:cNvPr id="3" name="Content Placeholder 2"/>
          <p:cNvSpPr>
            <a:spLocks noGrp="1"/>
          </p:cNvSpPr>
          <p:nvPr>
            <p:ph idx="1"/>
          </p:nvPr>
        </p:nvSpPr>
        <p:spPr>
          <a:xfrm>
            <a:off x="628650" y="1340768"/>
            <a:ext cx="5383510" cy="4836195"/>
          </a:xfrm>
        </p:spPr>
        <p:txBody>
          <a:bodyPr>
            <a:normAutofit/>
          </a:bodyPr>
          <a:lstStyle/>
          <a:p>
            <a:r>
              <a:rPr lang="en-CA" dirty="0"/>
              <a:t>Otto von Bismarck, a conservative supporter of the Prussian monarchy, proposed a German confederation with a national assembly and universal suffrage.</a:t>
            </a:r>
          </a:p>
          <a:p>
            <a:r>
              <a:rPr lang="en-CA" dirty="0"/>
              <a:t>Austrian emperor, Franz Joseph opposed this confederation, and the Austro-Prussian War brought a Prussian victory over the Austrians.</a:t>
            </a:r>
          </a:p>
          <a:p>
            <a:r>
              <a:rPr lang="en-CA" dirty="0"/>
              <a:t>A newly made North German confederation excluded Austria but extended Prussia’s borders.</a:t>
            </a:r>
          </a:p>
          <a:p>
            <a:r>
              <a:rPr lang="en-CA"/>
              <a:t>Bismarck </a:t>
            </a:r>
            <a:r>
              <a:rPr lang="en-CA" dirty="0"/>
              <a:t>thought that, even with universal suffrage, rural voters would elect conservative landholders and not liberals.  Meanwhile, the Prussian monarchy, with King Wilhelm I, had control over the military and foreign affairs.</a:t>
            </a:r>
          </a:p>
        </p:txBody>
      </p:sp>
      <p:pic>
        <p:nvPicPr>
          <p:cNvPr id="4" name="Picture 3"/>
          <p:cNvPicPr>
            <a:picLocks noChangeAspect="1"/>
          </p:cNvPicPr>
          <p:nvPr/>
        </p:nvPicPr>
        <p:blipFill>
          <a:blip r:embed="rId2"/>
          <a:stretch>
            <a:fillRect/>
          </a:stretch>
        </p:blipFill>
        <p:spPr>
          <a:xfrm>
            <a:off x="6516216" y="1484784"/>
            <a:ext cx="2133922" cy="2911914"/>
          </a:xfrm>
          <a:prstGeom prst="rect">
            <a:avLst/>
          </a:prstGeom>
          <a:ln>
            <a:solidFill>
              <a:schemeClr val="tx1"/>
            </a:solidFill>
          </a:ln>
        </p:spPr>
      </p:pic>
      <p:sp>
        <p:nvSpPr>
          <p:cNvPr id="5" name="TextBox 4"/>
          <p:cNvSpPr txBox="1"/>
          <p:nvPr/>
        </p:nvSpPr>
        <p:spPr>
          <a:xfrm>
            <a:off x="6592394" y="4500063"/>
            <a:ext cx="1900072" cy="369332"/>
          </a:xfrm>
          <a:prstGeom prst="rect">
            <a:avLst/>
          </a:prstGeom>
          <a:noFill/>
        </p:spPr>
        <p:txBody>
          <a:bodyPr wrap="none" rtlCol="0">
            <a:spAutoFit/>
          </a:bodyPr>
          <a:lstStyle/>
          <a:p>
            <a:r>
              <a:rPr lang="en-US" dirty="0"/>
              <a:t>Otto von Bismarck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Prussia’s Military Might</a:t>
            </a:r>
          </a:p>
        </p:txBody>
      </p:sp>
      <p:sp>
        <p:nvSpPr>
          <p:cNvPr id="3" name="Content Placeholder 2"/>
          <p:cNvSpPr>
            <a:spLocks noGrp="1"/>
          </p:cNvSpPr>
          <p:nvPr>
            <p:ph idx="1"/>
          </p:nvPr>
        </p:nvSpPr>
        <p:spPr>
          <a:xfrm>
            <a:off x="628650" y="1825625"/>
            <a:ext cx="4159374" cy="4351338"/>
          </a:xfrm>
        </p:spPr>
        <p:txBody>
          <a:bodyPr>
            <a:normAutofit lnSpcReduction="10000"/>
          </a:bodyPr>
          <a:lstStyle/>
          <a:p>
            <a:r>
              <a:rPr lang="en-CA" sz="2000" dirty="0"/>
              <a:t>During the short Austro-Prussian War of 1866, the Prussian military marched into Vienna using new industrial technology.</a:t>
            </a:r>
          </a:p>
          <a:p>
            <a:pPr lvl="1"/>
            <a:r>
              <a:rPr lang="en-CA" sz="2000" dirty="0"/>
              <a:t>a new needle gun or breech-loading rifle</a:t>
            </a:r>
          </a:p>
          <a:p>
            <a:pPr lvl="1"/>
            <a:r>
              <a:rPr lang="en-CA" sz="2000" dirty="0"/>
              <a:t>use railroads to transport soldiers quickly</a:t>
            </a:r>
          </a:p>
          <a:p>
            <a:pPr lvl="1"/>
            <a:r>
              <a:rPr lang="en-CA" sz="2000" dirty="0"/>
              <a:t>use of telegraphs to communicate</a:t>
            </a:r>
          </a:p>
          <a:p>
            <a:r>
              <a:rPr lang="en-CA" sz="2000" dirty="0"/>
              <a:t>In the Franco-Prussian War of 1870-1871, the Prussian army captured 100,000 French soldiers quickly and forced the collapse of Napoleon’s Second Empire.</a:t>
            </a:r>
          </a:p>
        </p:txBody>
      </p:sp>
      <p:pic>
        <p:nvPicPr>
          <p:cNvPr id="4" name="Picture 3"/>
          <p:cNvPicPr>
            <a:picLocks noChangeAspect="1"/>
          </p:cNvPicPr>
          <p:nvPr/>
        </p:nvPicPr>
        <p:blipFill>
          <a:blip r:embed="rId2"/>
          <a:stretch>
            <a:fillRect/>
          </a:stretch>
        </p:blipFill>
        <p:spPr>
          <a:xfrm>
            <a:off x="5076056" y="2132856"/>
            <a:ext cx="3667916" cy="2835200"/>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Franco-Prussian War (1870-1)</a:t>
            </a:r>
          </a:p>
        </p:txBody>
      </p:sp>
      <p:sp>
        <p:nvSpPr>
          <p:cNvPr id="3" name="Content Placeholder 2"/>
          <p:cNvSpPr>
            <a:spLocks noGrp="1"/>
          </p:cNvSpPr>
          <p:nvPr>
            <p:ph idx="1"/>
          </p:nvPr>
        </p:nvSpPr>
        <p:spPr>
          <a:xfrm>
            <a:off x="628650" y="1825625"/>
            <a:ext cx="4591422" cy="4351338"/>
          </a:xfrm>
        </p:spPr>
        <p:txBody>
          <a:bodyPr/>
          <a:lstStyle/>
          <a:p>
            <a:r>
              <a:rPr lang="en-CA" dirty="0"/>
              <a:t>The conflict originated in a diplomatic dispute over Spain’s succession.</a:t>
            </a:r>
          </a:p>
          <a:p>
            <a:r>
              <a:rPr lang="en-CA" dirty="0"/>
              <a:t>Bismarck wanted Spain as an ally, and the crown was offered to a distant relative of Wilhelm I after the abdication of Queen Isabella II.</a:t>
            </a:r>
          </a:p>
          <a:p>
            <a:r>
              <a:rPr lang="en-CA" dirty="0"/>
              <a:t>France feared being surrounded by an alliance of rivals.</a:t>
            </a:r>
          </a:p>
          <a:p>
            <a:endParaRPr lang="en-CA" dirty="0"/>
          </a:p>
        </p:txBody>
      </p:sp>
      <p:pic>
        <p:nvPicPr>
          <p:cNvPr id="4" name="Picture 3"/>
          <p:cNvPicPr>
            <a:picLocks noChangeAspect="1"/>
          </p:cNvPicPr>
          <p:nvPr/>
        </p:nvPicPr>
        <p:blipFill>
          <a:blip r:embed="rId2"/>
          <a:stretch>
            <a:fillRect/>
          </a:stretch>
        </p:blipFill>
        <p:spPr>
          <a:xfrm>
            <a:off x="5583645" y="1825625"/>
            <a:ext cx="2931705" cy="4043310"/>
          </a:xfrm>
          <a:prstGeom prst="rect">
            <a:avLst/>
          </a:prstGeom>
        </p:spPr>
      </p:pic>
      <p:sp>
        <p:nvSpPr>
          <p:cNvPr id="5" name="TextBox 4"/>
          <p:cNvSpPr txBox="1"/>
          <p:nvPr/>
        </p:nvSpPr>
        <p:spPr>
          <a:xfrm>
            <a:off x="6509124" y="6003871"/>
            <a:ext cx="1080745" cy="369332"/>
          </a:xfrm>
          <a:prstGeom prst="rect">
            <a:avLst/>
          </a:prstGeom>
          <a:noFill/>
        </p:spPr>
        <p:txBody>
          <a:bodyPr wrap="none" rtlCol="0">
            <a:spAutoFit/>
          </a:bodyPr>
          <a:lstStyle/>
          <a:p>
            <a:r>
              <a:rPr lang="en-US" dirty="0"/>
              <a:t>Wilhelm 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Franco-Prussian War (1870-1)</a:t>
            </a:r>
          </a:p>
        </p:txBody>
      </p:sp>
      <p:sp>
        <p:nvSpPr>
          <p:cNvPr id="3" name="Content Placeholder 2"/>
          <p:cNvSpPr>
            <a:spLocks noGrp="1"/>
          </p:cNvSpPr>
          <p:nvPr>
            <p:ph idx="1"/>
          </p:nvPr>
        </p:nvSpPr>
        <p:spPr>
          <a:xfrm>
            <a:off x="628650" y="1825625"/>
            <a:ext cx="4159374" cy="4351338"/>
          </a:xfrm>
        </p:spPr>
        <p:txBody>
          <a:bodyPr>
            <a:normAutofit/>
          </a:bodyPr>
          <a:lstStyle/>
          <a:p>
            <a:r>
              <a:rPr lang="en-CA" dirty="0"/>
              <a:t>The Prussians achieved a stunning victory and occupied Paris.</a:t>
            </a:r>
          </a:p>
          <a:p>
            <a:r>
              <a:rPr lang="en-CA" dirty="0"/>
              <a:t>The terms of peace were harsh:</a:t>
            </a:r>
          </a:p>
          <a:p>
            <a:pPr lvl="1"/>
            <a:r>
              <a:rPr lang="en-CA" dirty="0"/>
              <a:t>France ceded the provinces of Alsace and Lorraine.</a:t>
            </a:r>
          </a:p>
          <a:p>
            <a:pPr lvl="1"/>
            <a:r>
              <a:rPr lang="en-CA" dirty="0"/>
              <a:t>France has forced to pay five billion francs.</a:t>
            </a:r>
          </a:p>
          <a:p>
            <a:pPr lvl="1"/>
            <a:r>
              <a:rPr lang="en-CA" dirty="0"/>
              <a:t>The Germans would occupy France for three years.</a:t>
            </a:r>
          </a:p>
          <a:p>
            <a:pPr lvl="1"/>
            <a:r>
              <a:rPr lang="en-CA" dirty="0"/>
              <a:t>(Wilhelm I was pronounced German emperor of a unified Germany in the Palace of Versailles’ Hall of Mirrors.)</a:t>
            </a:r>
          </a:p>
        </p:txBody>
      </p:sp>
      <p:pic>
        <p:nvPicPr>
          <p:cNvPr id="4" name="Picture 3"/>
          <p:cNvPicPr>
            <a:picLocks noChangeAspect="1"/>
          </p:cNvPicPr>
          <p:nvPr/>
        </p:nvPicPr>
        <p:blipFill>
          <a:blip r:embed="rId2"/>
          <a:stretch>
            <a:fillRect/>
          </a:stretch>
        </p:blipFill>
        <p:spPr>
          <a:xfrm>
            <a:off x="5569446" y="1690689"/>
            <a:ext cx="2945904" cy="4105854"/>
          </a:xfrm>
          <a:prstGeom prst="rect">
            <a:avLst/>
          </a:prstGeom>
          <a:ln>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03634"/>
          </a:xfrm>
        </p:spPr>
        <p:txBody>
          <a:bodyPr/>
          <a:lstStyle/>
          <a:p>
            <a:r>
              <a:rPr lang="en-US" dirty="0"/>
              <a:t>Anton von Werner’s </a:t>
            </a:r>
            <a:r>
              <a:rPr lang="en-US" i="1" dirty="0"/>
              <a:t>A Billet Outside Paris</a:t>
            </a:r>
          </a:p>
        </p:txBody>
      </p:sp>
      <p:pic>
        <p:nvPicPr>
          <p:cNvPr id="4" name="Picture 3"/>
          <p:cNvPicPr>
            <a:picLocks noChangeAspect="1"/>
          </p:cNvPicPr>
          <p:nvPr/>
        </p:nvPicPr>
        <p:blipFill>
          <a:blip r:embed="rId2"/>
          <a:stretch>
            <a:fillRect/>
          </a:stretch>
        </p:blipFill>
        <p:spPr>
          <a:xfrm>
            <a:off x="1063856" y="1268761"/>
            <a:ext cx="7016288" cy="5262216"/>
          </a:xfrm>
          <a:prstGeom prst="rect">
            <a:avLst/>
          </a:prstGeom>
        </p:spPr>
      </p:pic>
    </p:spTree>
    <p:extLst>
      <p:ext uri="{BB962C8B-B14F-4D97-AF65-F5344CB8AC3E}">
        <p14:creationId xmlns:p14="http://schemas.microsoft.com/office/powerpoint/2010/main" val="1963127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59618"/>
          </a:xfrm>
        </p:spPr>
        <p:txBody>
          <a:bodyPr/>
          <a:lstStyle/>
          <a:p>
            <a:r>
              <a:rPr lang="en-US" dirty="0"/>
              <a:t>Prussia’s Expansion in the 19</a:t>
            </a:r>
            <a:r>
              <a:rPr lang="en-US" baseline="30000" dirty="0"/>
              <a:t>th</a:t>
            </a:r>
            <a:r>
              <a:rPr lang="en-US" dirty="0"/>
              <a:t> Century</a:t>
            </a:r>
          </a:p>
        </p:txBody>
      </p:sp>
      <p:pic>
        <p:nvPicPr>
          <p:cNvPr id="4" name="Picture 3"/>
          <p:cNvPicPr>
            <a:picLocks noChangeAspect="1"/>
          </p:cNvPicPr>
          <p:nvPr/>
        </p:nvPicPr>
        <p:blipFill>
          <a:blip r:embed="rId2"/>
          <a:stretch>
            <a:fillRect/>
          </a:stretch>
        </p:blipFill>
        <p:spPr>
          <a:xfrm>
            <a:off x="899592" y="1114116"/>
            <a:ext cx="7344816" cy="5527285"/>
          </a:xfrm>
          <a:prstGeom prst="rect">
            <a:avLst/>
          </a:prstGeom>
        </p:spPr>
      </p:pic>
    </p:spTree>
    <p:extLst>
      <p:ext uri="{BB962C8B-B14F-4D97-AF65-F5344CB8AC3E}">
        <p14:creationId xmlns:p14="http://schemas.microsoft.com/office/powerpoint/2010/main" val="1723476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03634"/>
          </a:xfrm>
        </p:spPr>
        <p:txBody>
          <a:bodyPr/>
          <a:lstStyle/>
          <a:p>
            <a:r>
              <a:rPr lang="en-CA" dirty="0"/>
              <a:t>Bismarck’s Germany</a:t>
            </a:r>
          </a:p>
        </p:txBody>
      </p:sp>
      <p:sp>
        <p:nvSpPr>
          <p:cNvPr id="3" name="Content Placeholder 2"/>
          <p:cNvSpPr>
            <a:spLocks noGrp="1"/>
          </p:cNvSpPr>
          <p:nvPr>
            <p:ph idx="1"/>
          </p:nvPr>
        </p:nvSpPr>
        <p:spPr>
          <a:xfrm>
            <a:off x="628650" y="1268761"/>
            <a:ext cx="3799334" cy="4908202"/>
          </a:xfrm>
        </p:spPr>
        <p:txBody>
          <a:bodyPr>
            <a:normAutofit/>
          </a:bodyPr>
          <a:lstStyle/>
          <a:p>
            <a:r>
              <a:rPr lang="en-CA" dirty="0"/>
              <a:t>The </a:t>
            </a:r>
            <a:r>
              <a:rPr lang="en-CA" i="1" dirty="0"/>
              <a:t>Reichstag</a:t>
            </a:r>
            <a:r>
              <a:rPr lang="en-CA" dirty="0"/>
              <a:t>, Germany’s elected parliament, was limited in power.</a:t>
            </a:r>
          </a:p>
          <a:p>
            <a:r>
              <a:rPr lang="en-CA" dirty="0"/>
              <a:t>Bismarck wanted to secure support for his policies and avoid fragmentation. </a:t>
            </a:r>
          </a:p>
          <a:p>
            <a:r>
              <a:rPr lang="en-CA" dirty="0"/>
              <a:t>He adopted an unsuccessful secular policy of </a:t>
            </a:r>
            <a:r>
              <a:rPr lang="en-CA" i="1" dirty="0" err="1"/>
              <a:t>Kulturkampf</a:t>
            </a:r>
            <a:r>
              <a:rPr lang="en-CA" dirty="0"/>
              <a:t>, an anticlerical policy limiting the rights of the Catholic Church in Germany, aimed at the Catholic or Centre Party.</a:t>
            </a:r>
          </a:p>
          <a:p>
            <a:r>
              <a:rPr lang="en-CA" dirty="0"/>
              <a:t>He then targeted socialists, especially the Social Democratic Party.</a:t>
            </a:r>
          </a:p>
        </p:txBody>
      </p:sp>
      <p:pic>
        <p:nvPicPr>
          <p:cNvPr id="4" name="Picture 3"/>
          <p:cNvPicPr>
            <a:picLocks noChangeAspect="1"/>
          </p:cNvPicPr>
          <p:nvPr/>
        </p:nvPicPr>
        <p:blipFill>
          <a:blip r:embed="rId2"/>
          <a:stretch>
            <a:fillRect/>
          </a:stretch>
        </p:blipFill>
        <p:spPr>
          <a:xfrm>
            <a:off x="4557046" y="1268761"/>
            <a:ext cx="4249939" cy="2831008"/>
          </a:xfrm>
          <a:prstGeom prst="rect">
            <a:avLst/>
          </a:prstGeom>
        </p:spPr>
      </p:pic>
      <p:sp>
        <p:nvSpPr>
          <p:cNvPr id="5" name="TextBox 4"/>
          <p:cNvSpPr txBox="1"/>
          <p:nvPr/>
        </p:nvSpPr>
        <p:spPr>
          <a:xfrm>
            <a:off x="4788024" y="4153337"/>
            <a:ext cx="3868781" cy="2031325"/>
          </a:xfrm>
          <a:prstGeom prst="rect">
            <a:avLst/>
          </a:prstGeom>
          <a:noFill/>
        </p:spPr>
        <p:txBody>
          <a:bodyPr wrap="square" rtlCol="0">
            <a:spAutoFit/>
          </a:bodyPr>
          <a:lstStyle/>
          <a:p>
            <a:pPr algn="ctr"/>
            <a:r>
              <a:rPr lang="en-US" dirty="0"/>
              <a:t>Otto von Bismarck vs Pius IX (pope)</a:t>
            </a:r>
          </a:p>
          <a:p>
            <a:endParaRPr lang="en-US" dirty="0"/>
          </a:p>
          <a:p>
            <a:r>
              <a:rPr lang="en-US" dirty="0"/>
              <a:t>Germany was Protestant, but as a result of unification, 1/3 of the unified country was now Catholic.  Bismarck wanted to limit the influence of the Catholic Church in Germany.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59618"/>
          </a:xfrm>
        </p:spPr>
        <p:txBody>
          <a:bodyPr/>
          <a:lstStyle/>
          <a:p>
            <a:r>
              <a:rPr lang="en-CA" dirty="0"/>
              <a:t>Bismarck’s Germany</a:t>
            </a:r>
          </a:p>
        </p:txBody>
      </p:sp>
      <p:sp>
        <p:nvSpPr>
          <p:cNvPr id="3" name="Content Placeholder 2"/>
          <p:cNvSpPr>
            <a:spLocks noGrp="1"/>
          </p:cNvSpPr>
          <p:nvPr>
            <p:ph idx="1"/>
          </p:nvPr>
        </p:nvSpPr>
        <p:spPr>
          <a:xfrm>
            <a:off x="628650" y="1340768"/>
            <a:ext cx="4879454" cy="4836195"/>
          </a:xfrm>
        </p:spPr>
        <p:txBody>
          <a:bodyPr>
            <a:normAutofit/>
          </a:bodyPr>
          <a:lstStyle/>
          <a:p>
            <a:r>
              <a:rPr lang="en-CA" dirty="0"/>
              <a:t>Bismarck passed legislation to make socialists enemies of the state; he also restricted newspapers, meetings and socialist and trade union activities.</a:t>
            </a:r>
          </a:p>
          <a:p>
            <a:r>
              <a:rPr lang="en-CA" dirty="0"/>
              <a:t>He also passed the most advanced social legislation in Europe, including universal sickness and accident insurance, and old-age pensions.</a:t>
            </a:r>
          </a:p>
          <a:p>
            <a:r>
              <a:rPr lang="en-CA" dirty="0"/>
              <a:t>The SPD became the most popular party in Germany nonetheless, and in 1890, a young Wilhelm II dismissed Bismarck.</a:t>
            </a:r>
          </a:p>
          <a:p>
            <a:r>
              <a:rPr lang="en-CA" dirty="0"/>
              <a:t>The </a:t>
            </a:r>
            <a:r>
              <a:rPr lang="en-CA" i="1" dirty="0" err="1"/>
              <a:t>kaiser</a:t>
            </a:r>
            <a:r>
              <a:rPr lang="en-CA" dirty="0"/>
              <a:t> and his ministers appealed to militant nationalism to gain support in the stem of the tide of the SPD.</a:t>
            </a:r>
          </a:p>
        </p:txBody>
      </p:sp>
      <p:pic>
        <p:nvPicPr>
          <p:cNvPr id="4" name="Picture 3"/>
          <p:cNvPicPr>
            <a:picLocks noChangeAspect="1"/>
          </p:cNvPicPr>
          <p:nvPr/>
        </p:nvPicPr>
        <p:blipFill>
          <a:blip r:embed="rId2"/>
          <a:stretch>
            <a:fillRect/>
          </a:stretch>
        </p:blipFill>
        <p:spPr>
          <a:xfrm>
            <a:off x="5868144" y="1124745"/>
            <a:ext cx="2804287" cy="4104456"/>
          </a:xfrm>
          <a:prstGeom prst="rect">
            <a:avLst/>
          </a:prstGeom>
          <a:ln>
            <a:solidFill>
              <a:schemeClr val="tx1"/>
            </a:solidFill>
          </a:ln>
        </p:spPr>
      </p:pic>
      <p:sp>
        <p:nvSpPr>
          <p:cNvPr id="5" name="TextBox 4"/>
          <p:cNvSpPr txBox="1"/>
          <p:nvPr/>
        </p:nvSpPr>
        <p:spPr>
          <a:xfrm>
            <a:off x="6701060" y="5373216"/>
            <a:ext cx="1138453" cy="369332"/>
          </a:xfrm>
          <a:prstGeom prst="rect">
            <a:avLst/>
          </a:prstGeom>
          <a:noFill/>
        </p:spPr>
        <p:txBody>
          <a:bodyPr wrap="none" rtlCol="0">
            <a:spAutoFit/>
          </a:bodyPr>
          <a:lstStyle/>
          <a:p>
            <a:r>
              <a:rPr lang="en-US" dirty="0"/>
              <a:t>Wilhelm II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TotalTime>
  <Words>640</Words>
  <Application>Microsoft Office PowerPoint</Application>
  <PresentationFormat>On-screen Show (4:3)</PresentationFormat>
  <Paragraphs>52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Unification and Rise of Germany</vt:lpstr>
      <vt:lpstr>German Unification</vt:lpstr>
      <vt:lpstr>Prussia’s Military Might</vt:lpstr>
      <vt:lpstr>The Franco-Prussian War (1870-1)</vt:lpstr>
      <vt:lpstr>The Franco-Prussian War (1870-1)</vt:lpstr>
      <vt:lpstr>Anton von Werner’s A Billet Outside Paris</vt:lpstr>
      <vt:lpstr>Prussia’s Expansion in the 19th Century</vt:lpstr>
      <vt:lpstr>Bismarck’s Germany</vt:lpstr>
      <vt:lpstr>Bismarck’s Germany</vt:lpstr>
      <vt:lpstr>Germany’s Industrial Growth</vt:lpstr>
      <vt:lpstr>Germany’s Industrial Monopolies</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Unification and Rise of Germany</dc:title>
  <dc:creator>Danik</dc:creator>
  <cp:lastModifiedBy>Danik Lafleur</cp:lastModifiedBy>
  <cp:revision>13</cp:revision>
  <cp:lastPrinted>2019-06-02T22:52:25Z</cp:lastPrinted>
  <dcterms:created xsi:type="dcterms:W3CDTF">2011-12-05T03:08:18Z</dcterms:created>
  <dcterms:modified xsi:type="dcterms:W3CDTF">2019-06-02T22:52:40Z</dcterms:modified>
</cp:coreProperties>
</file>