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3" r:id="rId46"/>
    <p:sldId id="306" r:id="rId47"/>
    <p:sldId id="305" r:id="rId48"/>
    <p:sldId id="304" r:id="rId49"/>
    <p:sldId id="302" r:id="rId50"/>
    <p:sldId id="308" r:id="rId51"/>
    <p:sldId id="307" r:id="rId52"/>
  </p:sldIdLst>
  <p:sldSz cx="9144000" cy="6858000" type="screen4x3"/>
  <p:notesSz cx="6858000" cy="9144000"/>
  <p:defaultTextStyle>
    <a:defPPr>
      <a:defRPr lang="en-C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43" autoAdjust="0"/>
    <p:restoredTop sz="94660"/>
  </p:normalViewPr>
  <p:slideViewPr>
    <p:cSldViewPr>
      <p:cViewPr varScale="1">
        <p:scale>
          <a:sx n="70" d="100"/>
          <a:sy n="70" d="100"/>
        </p:scale>
        <p:origin x="141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CA"/>
              <a:t>Click to edit Master title style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CA"/>
              <a:t>Click to edit Master subtitle style</a:t>
            </a:r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5939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9974B9A-3B5B-4AC2-BA7F-3BADAD41546E}" type="slidenum">
              <a:rPr lang="en-CA"/>
              <a:pPr/>
              <a:t>‹#›</a:t>
            </a:fld>
            <a:endParaRPr lang="en-CA"/>
          </a:p>
        </p:txBody>
      </p:sp>
      <p:sp>
        <p:nvSpPr>
          <p:cNvPr id="59399" name="AutoShape 7"/>
          <p:cNvSpPr>
            <a:spLocks noChangeArrowheads="1"/>
          </p:cNvSpPr>
          <p:nvPr/>
        </p:nvSpPr>
        <p:spPr bwMode="auto">
          <a:xfrm>
            <a:off x="685800" y="2393950"/>
            <a:ext cx="7772400" cy="109538"/>
          </a:xfrm>
          <a:custGeom>
            <a:avLst/>
            <a:gdLst>
              <a:gd name="G0" fmla="+- 618 0 0"/>
            </a:gdLst>
            <a:ahLst/>
            <a:cxnLst>
              <a:cxn ang="0">
                <a:pos x="0" y="0"/>
              </a:cxn>
              <a:cxn ang="0">
                <a:pos x="618" y="0"/>
              </a:cxn>
              <a:cxn ang="0">
                <a:pos x="618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922BFD-3B44-4490-BA8B-E5F362A1D8D0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3838" y="304800"/>
            <a:ext cx="2001837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6738" y="304800"/>
            <a:ext cx="58547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690EEC-848E-462B-9A89-25811D514812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66738" y="1752600"/>
            <a:ext cx="8001000" cy="4267200"/>
          </a:xfrm>
        </p:spPr>
        <p:txBody>
          <a:bodyPr/>
          <a:lstStyle/>
          <a:p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fld id="{0B367D73-0F3E-4BAB-9B2D-973D5A6F6911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498E2A-775E-4E22-A0BD-46ABE018FEC1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9F9543-F12C-4905-A635-591E7165337B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D1DBE6-127C-4E12-8D0E-9C559881E601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3A47C6-933A-45E6-B525-D16711B91327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08DF83-9F78-416F-9F63-B02297BF6A0B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3983D7-EAEB-4F0C-8C7A-0DB4235C2717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B21CA9-EBCF-4B82-8BA0-69191830B2D7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E0FF1F-03B7-46DC-8B11-99B00DAE75EC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CA" smtClean="0"/>
              <a:t>Click to edit Master title style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752600"/>
            <a:ext cx="8001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</a:p>
        </p:txBody>
      </p:sp>
      <p:sp>
        <p:nvSpPr>
          <p:cNvPr id="58372" name="AutoShape 4"/>
          <p:cNvSpPr>
            <a:spLocks noChangeArrowheads="1"/>
          </p:cNvSpPr>
          <p:nvPr/>
        </p:nvSpPr>
        <p:spPr bwMode="auto">
          <a:xfrm>
            <a:off x="609600" y="1566863"/>
            <a:ext cx="7958138" cy="109537"/>
          </a:xfrm>
          <a:custGeom>
            <a:avLst/>
            <a:gdLst>
              <a:gd name="G0" fmla="+- 585 0 0"/>
            </a:gdLst>
            <a:ahLst/>
            <a:cxnLst>
              <a:cxn ang="0">
                <a:pos x="0" y="0"/>
              </a:cxn>
              <a:cxn ang="0">
                <a:pos x="585" y="0"/>
              </a:cxn>
              <a:cxn ang="0">
                <a:pos x="585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58373" name="Line 5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CA"/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CA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endParaRPr lang="en-CA"/>
          </a:p>
        </p:txBody>
      </p:sp>
      <p:sp>
        <p:nvSpPr>
          <p:cNvPr id="58376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D9B4360-1F0B-47F8-8545-B31E48B2D186}" type="slidenum">
              <a:rPr lang="en-CA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9pPr>
    </p:titleStyle>
    <p:bodyStyle>
      <a:lvl1pPr marL="469900" indent="-4699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600">
          <a:solidFill>
            <a:schemeClr val="tx1"/>
          </a:solidFill>
          <a:latin typeface="+mn-lt"/>
          <a:cs typeface="+mn-cs"/>
        </a:defRPr>
      </a:lvl2pPr>
      <a:lvl3pPr marL="1304925" indent="-395288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2300">
          <a:solidFill>
            <a:schemeClr val="tx1"/>
          </a:solidFill>
          <a:latin typeface="+mn-lt"/>
          <a:cs typeface="+mn-cs"/>
        </a:defRPr>
      </a:lvl3pPr>
      <a:lvl4pPr marL="1693863" indent="-38735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4pPr>
      <a:lvl5pPr marL="20939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9.xml"/><Relationship Id="rId18" Type="http://schemas.openxmlformats.org/officeDocument/2006/relationships/slide" Target="slide10.xml"/><Relationship Id="rId26" Type="http://schemas.openxmlformats.org/officeDocument/2006/relationships/slide" Target="slide26.xml"/><Relationship Id="rId3" Type="http://schemas.openxmlformats.org/officeDocument/2006/relationships/slide" Target="slide7.xml"/><Relationship Id="rId21" Type="http://schemas.openxmlformats.org/officeDocument/2006/relationships/slide" Target="slide25.xml"/><Relationship Id="rId7" Type="http://schemas.openxmlformats.org/officeDocument/2006/relationships/slide" Target="slide3.xml"/><Relationship Id="rId12" Type="http://schemas.openxmlformats.org/officeDocument/2006/relationships/slide" Target="slide4.xml"/><Relationship Id="rId17" Type="http://schemas.openxmlformats.org/officeDocument/2006/relationships/slide" Target="slide5.xml"/><Relationship Id="rId25" Type="http://schemas.openxmlformats.org/officeDocument/2006/relationships/slide" Target="slide21.xml"/><Relationship Id="rId2" Type="http://schemas.openxmlformats.org/officeDocument/2006/relationships/slide" Target="slide2.xml"/><Relationship Id="rId16" Type="http://schemas.openxmlformats.org/officeDocument/2006/relationships/slide" Target="slide24.xml"/><Relationship Id="rId20" Type="http://schemas.openxmlformats.org/officeDocument/2006/relationships/slide" Target="slide20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22.xml"/><Relationship Id="rId11" Type="http://schemas.openxmlformats.org/officeDocument/2006/relationships/slide" Target="slide23.xml"/><Relationship Id="rId24" Type="http://schemas.openxmlformats.org/officeDocument/2006/relationships/slide" Target="slide16.xml"/><Relationship Id="rId5" Type="http://schemas.openxmlformats.org/officeDocument/2006/relationships/slide" Target="slide17.xml"/><Relationship Id="rId15" Type="http://schemas.openxmlformats.org/officeDocument/2006/relationships/slide" Target="slide19.xml"/><Relationship Id="rId23" Type="http://schemas.openxmlformats.org/officeDocument/2006/relationships/slide" Target="slide11.xml"/><Relationship Id="rId10" Type="http://schemas.openxmlformats.org/officeDocument/2006/relationships/slide" Target="slide18.xml"/><Relationship Id="rId19" Type="http://schemas.openxmlformats.org/officeDocument/2006/relationships/slide" Target="slide15.xml"/><Relationship Id="rId4" Type="http://schemas.openxmlformats.org/officeDocument/2006/relationships/slide" Target="slide12.xml"/><Relationship Id="rId9" Type="http://schemas.openxmlformats.org/officeDocument/2006/relationships/slide" Target="slide13.xml"/><Relationship Id="rId14" Type="http://schemas.openxmlformats.org/officeDocument/2006/relationships/slide" Target="slide14.xml"/><Relationship Id="rId22" Type="http://schemas.openxmlformats.org/officeDocument/2006/relationships/slide" Target="slide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3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3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3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3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3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4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4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4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4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4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27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4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4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4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4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4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5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5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8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9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30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3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3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3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3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Jeopardy Review</a:t>
            </a:r>
            <a:endParaRPr lang="en-CA" dirty="0"/>
          </a:p>
        </p:txBody>
      </p:sp>
      <p:graphicFrame>
        <p:nvGraphicFramePr>
          <p:cNvPr id="2160" name="Group 112"/>
          <p:cNvGraphicFramePr>
            <a:graphicFrameLocks noGrp="1"/>
          </p:cNvGraphicFramePr>
          <p:nvPr>
            <p:ph type="tbl" idx="1"/>
          </p:nvPr>
        </p:nvGraphicFramePr>
        <p:xfrm>
          <a:off x="1243013" y="1804988"/>
          <a:ext cx="6719887" cy="4210050"/>
        </p:xfrm>
        <a:graphic>
          <a:graphicData uri="http://schemas.openxmlformats.org/drawingml/2006/table">
            <a:tbl>
              <a:tblPr/>
              <a:tblGrid>
                <a:gridCol w="1344612"/>
                <a:gridCol w="1343025"/>
                <a:gridCol w="1344613"/>
                <a:gridCol w="1343025"/>
                <a:gridCol w="1344612"/>
              </a:tblGrid>
              <a:tr h="701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CA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Pharoahs</a:t>
                      </a:r>
                      <a:endParaRPr kumimoji="0" lang="en-CA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CA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Buildings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CA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Places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CA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Religion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C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Writing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1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CA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  <a:hlinkClick r:id="rId2" action="ppaction://hlinksldjump"/>
                        </a:rPr>
                        <a:t>100</a:t>
                      </a:r>
                      <a:endParaRPr kumimoji="0" lang="en-CA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CA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  <a:hlinkClick r:id="rId3" action="ppaction://hlinksldjump"/>
                        </a:rPr>
                        <a:t>100</a:t>
                      </a:r>
                      <a:endParaRPr kumimoji="0" lang="en-CA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CA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  <a:hlinkClick r:id="rId4" action="ppaction://hlinksldjump"/>
                        </a:rPr>
                        <a:t>100</a:t>
                      </a:r>
                      <a:endParaRPr kumimoji="0" lang="en-CA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CA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  <a:hlinkClick r:id="rId5" action="ppaction://hlinksldjump"/>
                        </a:rPr>
                        <a:t>100</a:t>
                      </a:r>
                      <a:endParaRPr kumimoji="0" lang="en-CA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CA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  <a:hlinkClick r:id="rId6" action="ppaction://hlinksldjump"/>
                        </a:rPr>
                        <a:t>100</a:t>
                      </a:r>
                      <a:endParaRPr kumimoji="0" lang="en-CA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1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CA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  <a:hlinkClick r:id="rId7" action="ppaction://hlinksldjump"/>
                        </a:rPr>
                        <a:t>200</a:t>
                      </a:r>
                      <a:endParaRPr kumimoji="0" lang="en-CA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CA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  <a:hlinkClick r:id="rId8" action="ppaction://hlinksldjump"/>
                        </a:rPr>
                        <a:t>200</a:t>
                      </a:r>
                      <a:endParaRPr kumimoji="0" lang="en-CA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CA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  <a:hlinkClick r:id="rId9" action="ppaction://hlinksldjump"/>
                        </a:rPr>
                        <a:t>200</a:t>
                      </a:r>
                      <a:endParaRPr kumimoji="0" lang="en-CA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CA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  <a:hlinkClick r:id="rId10" action="ppaction://hlinksldjump"/>
                        </a:rPr>
                        <a:t>200</a:t>
                      </a:r>
                      <a:endParaRPr kumimoji="0" lang="en-CA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CA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  <a:hlinkClick r:id="rId11" action="ppaction://hlinksldjump"/>
                        </a:rPr>
                        <a:t>200</a:t>
                      </a:r>
                      <a:endParaRPr kumimoji="0" lang="en-CA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1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CA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  <a:hlinkClick r:id="rId12" action="ppaction://hlinksldjump"/>
                        </a:rPr>
                        <a:t>300</a:t>
                      </a:r>
                      <a:endParaRPr kumimoji="0" lang="en-CA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CA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  <a:hlinkClick r:id="rId13" action="ppaction://hlinksldjump"/>
                        </a:rPr>
                        <a:t>300</a:t>
                      </a:r>
                      <a:endParaRPr kumimoji="0" lang="en-CA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CA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  <a:hlinkClick r:id="rId14" action="ppaction://hlinksldjump"/>
                        </a:rPr>
                        <a:t>300</a:t>
                      </a:r>
                      <a:endParaRPr kumimoji="0" lang="en-CA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CA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  <a:hlinkClick r:id="rId15" action="ppaction://hlinksldjump"/>
                        </a:rPr>
                        <a:t>300</a:t>
                      </a:r>
                      <a:endParaRPr kumimoji="0" lang="en-CA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CA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  <a:hlinkClick r:id="rId16" action="ppaction://hlinksldjump"/>
                        </a:rPr>
                        <a:t>300</a:t>
                      </a:r>
                      <a:endParaRPr kumimoji="0" lang="en-CA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1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CA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  <a:hlinkClick r:id="rId17" action="ppaction://hlinksldjump"/>
                        </a:rPr>
                        <a:t>400</a:t>
                      </a:r>
                      <a:endParaRPr kumimoji="0" lang="en-CA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CA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  <a:hlinkClick r:id="rId18" action="ppaction://hlinksldjump"/>
                        </a:rPr>
                        <a:t>400</a:t>
                      </a:r>
                      <a:endParaRPr kumimoji="0" lang="en-CA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CA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  <a:hlinkClick r:id="rId19" action="ppaction://hlinksldjump"/>
                        </a:rPr>
                        <a:t>400</a:t>
                      </a:r>
                      <a:endParaRPr kumimoji="0" lang="en-CA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CA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  <a:hlinkClick r:id="rId20" action="ppaction://hlinksldjump"/>
                        </a:rPr>
                        <a:t>400</a:t>
                      </a:r>
                      <a:endParaRPr kumimoji="0" lang="en-CA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CA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  <a:hlinkClick r:id="rId21" action="ppaction://hlinksldjump"/>
                        </a:rPr>
                        <a:t>400</a:t>
                      </a:r>
                      <a:endParaRPr kumimoji="0" lang="en-CA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1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CA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  <a:hlinkClick r:id="rId22" action="ppaction://hlinksldjump"/>
                        </a:rPr>
                        <a:t>500</a:t>
                      </a:r>
                      <a:endParaRPr kumimoji="0" lang="en-CA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CA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  <a:hlinkClick r:id="rId23" action="ppaction://hlinksldjump"/>
                        </a:rPr>
                        <a:t>500</a:t>
                      </a:r>
                      <a:endParaRPr kumimoji="0" lang="en-CA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CA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  <a:hlinkClick r:id="rId24" action="ppaction://hlinksldjump"/>
                        </a:rPr>
                        <a:t>500</a:t>
                      </a:r>
                      <a:endParaRPr kumimoji="0" lang="en-CA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CA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  <a:hlinkClick r:id="rId25" action="ppaction://hlinksldjump"/>
                        </a:rPr>
                        <a:t>500</a:t>
                      </a:r>
                      <a:endParaRPr kumimoji="0" lang="en-CA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CA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  <a:hlinkClick r:id="rId26" action="ppaction://hlinksldjump"/>
                        </a:rPr>
                        <a:t>500</a:t>
                      </a:r>
                      <a:endParaRPr kumimoji="0" lang="en-CA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Structures 400</a:t>
            </a:r>
            <a:endParaRPr lang="en-CA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6738" y="1752600"/>
            <a:ext cx="3933254" cy="4267200"/>
          </a:xfrm>
        </p:spPr>
        <p:txBody>
          <a:bodyPr/>
          <a:lstStyle/>
          <a:p>
            <a:pPr algn="ctr">
              <a:buNone/>
            </a:pPr>
            <a:r>
              <a:rPr lang="en-CA" dirty="0" smtClean="0"/>
              <a:t>This pyramid, built for the pharaoh Khufu, remained the tallest man-made structure for 3,800 years.</a:t>
            </a:r>
          </a:p>
          <a:p>
            <a:pPr algn="ctr">
              <a:buFont typeface="Wingdings" pitchFamily="2" charset="2"/>
              <a:buNone/>
            </a:pPr>
            <a:endParaRPr lang="en-CA" dirty="0"/>
          </a:p>
          <a:p>
            <a:pPr algn="ctr">
              <a:buFont typeface="Wingdings" pitchFamily="2" charset="2"/>
              <a:buNone/>
            </a:pPr>
            <a:r>
              <a:rPr lang="en-CA" dirty="0" smtClean="0">
                <a:hlinkClick r:id="rId2" action="ppaction://hlinksldjump"/>
              </a:rPr>
              <a:t>ANSWER</a:t>
            </a:r>
            <a:endParaRPr lang="en-CA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024" y="2348880"/>
            <a:ext cx="4225343" cy="25915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Structures 500</a:t>
            </a:r>
            <a:endParaRPr lang="en-CA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6738" y="1752600"/>
            <a:ext cx="4077270" cy="4267200"/>
          </a:xfrm>
        </p:spPr>
        <p:txBody>
          <a:bodyPr/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endParaRPr lang="en-CA" dirty="0"/>
          </a:p>
          <a:p>
            <a:pPr algn="ctr">
              <a:lnSpc>
                <a:spcPct val="90000"/>
              </a:lnSpc>
              <a:buNone/>
            </a:pPr>
            <a:r>
              <a:rPr lang="en-CA" sz="2400" dirty="0" smtClean="0"/>
              <a:t>This pharaoh’s temple is the focal point of </a:t>
            </a:r>
            <a:r>
              <a:rPr lang="en-CA" sz="2400" dirty="0" err="1" smtClean="0"/>
              <a:t>Deir</a:t>
            </a:r>
            <a:r>
              <a:rPr lang="en-CA" sz="2400" dirty="0"/>
              <a:t> </a:t>
            </a:r>
            <a:r>
              <a:rPr lang="en-CA" sz="2400" dirty="0" smtClean="0"/>
              <a:t>el-</a:t>
            </a:r>
            <a:r>
              <a:rPr lang="en-CA" sz="2400" dirty="0" err="1" smtClean="0"/>
              <a:t>Bahari</a:t>
            </a:r>
            <a:r>
              <a:rPr lang="en-CA" sz="2400" dirty="0" smtClean="0"/>
              <a:t>, a place full of temples built for pharaohs. 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endParaRPr lang="en-CA" sz="2400" dirty="0"/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CA" dirty="0">
                <a:hlinkClick r:id="rId2" action="ppaction://hlinksldjump"/>
              </a:rPr>
              <a:t>ANSWER</a:t>
            </a:r>
            <a:endParaRPr lang="en-CA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8046" y="2348880"/>
            <a:ext cx="3616047" cy="237983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Places 100</a:t>
            </a:r>
            <a:endParaRPr lang="en-CA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 typeface="Wingdings" pitchFamily="2" charset="2"/>
              <a:buNone/>
            </a:pPr>
            <a:endParaRPr lang="en-CA" dirty="0"/>
          </a:p>
          <a:p>
            <a:pPr algn="ctr">
              <a:buNone/>
            </a:pPr>
            <a:r>
              <a:rPr lang="en-CA" dirty="0" smtClean="0"/>
              <a:t>The two rivers which supported the growth of civilization in Mesopotamia.</a:t>
            </a:r>
          </a:p>
          <a:p>
            <a:pPr algn="ctr">
              <a:buFont typeface="Wingdings" pitchFamily="2" charset="2"/>
              <a:buNone/>
            </a:pPr>
            <a:endParaRPr lang="en-CA" dirty="0"/>
          </a:p>
          <a:p>
            <a:pPr algn="ctr">
              <a:buFont typeface="Wingdings" pitchFamily="2" charset="2"/>
              <a:buNone/>
            </a:pPr>
            <a:r>
              <a:rPr lang="en-CA" dirty="0">
                <a:hlinkClick r:id="rId2" action="ppaction://hlinksldjump"/>
              </a:rPr>
              <a:t>ANSWER</a:t>
            </a:r>
            <a:endParaRPr lang="en-CA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Places 200</a:t>
            </a:r>
            <a:endParaRPr lang="en-CA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 typeface="Wingdings" pitchFamily="2" charset="2"/>
              <a:buNone/>
            </a:pPr>
            <a:endParaRPr lang="en-CA" dirty="0"/>
          </a:p>
          <a:p>
            <a:pPr algn="ctr">
              <a:buNone/>
            </a:pPr>
            <a:r>
              <a:rPr lang="en-CA" dirty="0" smtClean="0"/>
              <a:t>This name of this region is used to describe the spread of the domestication of plants and animals to support civilization.  It includes Mesopotamia and Egypt.</a:t>
            </a:r>
          </a:p>
          <a:p>
            <a:pPr algn="ctr">
              <a:buFont typeface="Wingdings" pitchFamily="2" charset="2"/>
              <a:buNone/>
            </a:pPr>
            <a:endParaRPr lang="en-CA" dirty="0"/>
          </a:p>
          <a:p>
            <a:pPr algn="ctr">
              <a:buFont typeface="Wingdings" pitchFamily="2" charset="2"/>
              <a:buNone/>
            </a:pPr>
            <a:r>
              <a:rPr lang="en-CA" dirty="0">
                <a:hlinkClick r:id="rId2" action="ppaction://hlinksldjump"/>
              </a:rPr>
              <a:t>ANSWER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Places 300</a:t>
            </a:r>
            <a:endParaRPr lang="en-CA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 typeface="Wingdings" pitchFamily="2" charset="2"/>
              <a:buNone/>
            </a:pPr>
            <a:endParaRPr lang="en-CA" dirty="0"/>
          </a:p>
          <a:p>
            <a:pPr algn="ctr">
              <a:buNone/>
            </a:pPr>
            <a:r>
              <a:rPr lang="en-CA" dirty="0" smtClean="0"/>
              <a:t>This region, situated in northern Egypt, is a system of rivers that connect the Nile River and the </a:t>
            </a:r>
            <a:r>
              <a:rPr lang="en-CA" dirty="0" err="1" smtClean="0"/>
              <a:t>Meditaranean</a:t>
            </a:r>
            <a:r>
              <a:rPr lang="en-CA" dirty="0" smtClean="0"/>
              <a:t> Sea.</a:t>
            </a:r>
            <a:endParaRPr lang="en-CA" dirty="0"/>
          </a:p>
          <a:p>
            <a:pPr algn="ctr">
              <a:buFont typeface="Wingdings" pitchFamily="2" charset="2"/>
              <a:buNone/>
            </a:pPr>
            <a:endParaRPr lang="en-CA" dirty="0" smtClean="0">
              <a:hlinkClick r:id="rId2" action="ppaction://hlinksldjump"/>
            </a:endParaRPr>
          </a:p>
          <a:p>
            <a:pPr algn="ctr">
              <a:buFont typeface="Wingdings" pitchFamily="2" charset="2"/>
              <a:buNone/>
            </a:pPr>
            <a:r>
              <a:rPr lang="en-CA" dirty="0" smtClean="0">
                <a:hlinkClick r:id="rId2" action="ppaction://hlinksldjump"/>
              </a:rPr>
              <a:t>ANSWER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Places 400</a:t>
            </a:r>
            <a:endParaRPr lang="en-CA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 typeface="Wingdings" pitchFamily="2" charset="2"/>
              <a:buNone/>
            </a:pPr>
            <a:endParaRPr lang="en-CA" dirty="0"/>
          </a:p>
          <a:p>
            <a:pPr algn="ctr">
              <a:buNone/>
            </a:pPr>
            <a:r>
              <a:rPr lang="en-CA" dirty="0" smtClean="0"/>
              <a:t>Situated in France, these caves housed Neanderthal wall paintings.</a:t>
            </a:r>
            <a:endParaRPr lang="en-CA" dirty="0"/>
          </a:p>
          <a:p>
            <a:pPr algn="ctr">
              <a:buFont typeface="Wingdings" pitchFamily="2" charset="2"/>
              <a:buNone/>
            </a:pPr>
            <a:endParaRPr lang="en-CA" dirty="0" smtClean="0">
              <a:hlinkClick r:id="rId2" action="ppaction://hlinksldjump"/>
            </a:endParaRPr>
          </a:p>
          <a:p>
            <a:pPr algn="ctr">
              <a:buFont typeface="Wingdings" pitchFamily="2" charset="2"/>
              <a:buNone/>
            </a:pPr>
            <a:r>
              <a:rPr lang="en-CA" dirty="0" smtClean="0">
                <a:hlinkClick r:id="rId2" action="ppaction://hlinksldjump"/>
              </a:rPr>
              <a:t>ANSWER</a:t>
            </a:r>
            <a:endParaRPr lang="en-CA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Places 500</a:t>
            </a:r>
            <a:endParaRPr lang="en-CA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 typeface="Wingdings" pitchFamily="2" charset="2"/>
              <a:buNone/>
            </a:pPr>
            <a:endParaRPr lang="en-CA" dirty="0"/>
          </a:p>
          <a:p>
            <a:pPr algn="ctr">
              <a:buNone/>
            </a:pPr>
            <a:r>
              <a:rPr lang="en-CA" dirty="0" smtClean="0"/>
              <a:t>In this battle, </a:t>
            </a:r>
            <a:r>
              <a:rPr lang="en-CA" dirty="0" err="1" smtClean="0"/>
              <a:t>Tuthmosis</a:t>
            </a:r>
            <a:r>
              <a:rPr lang="en-CA" dirty="0" smtClean="0"/>
              <a:t> III committed a big military mistake but ended up winning the battle against the Hittites to the north of Egypt.</a:t>
            </a:r>
            <a:endParaRPr lang="en-CA" dirty="0"/>
          </a:p>
          <a:p>
            <a:pPr algn="ctr">
              <a:buFont typeface="Wingdings" pitchFamily="2" charset="2"/>
              <a:buNone/>
            </a:pPr>
            <a:endParaRPr lang="en-CA" dirty="0" smtClean="0">
              <a:hlinkClick r:id="rId2" action="ppaction://hlinksldjump"/>
            </a:endParaRPr>
          </a:p>
          <a:p>
            <a:pPr algn="ctr">
              <a:buFont typeface="Wingdings" pitchFamily="2" charset="2"/>
              <a:buNone/>
            </a:pPr>
            <a:r>
              <a:rPr lang="en-CA" dirty="0" smtClean="0">
                <a:hlinkClick r:id="rId2" action="ppaction://hlinksldjump"/>
              </a:rPr>
              <a:t>ANSWER</a:t>
            </a:r>
            <a:endParaRPr lang="en-CA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Religion 100</a:t>
            </a:r>
            <a:endParaRPr lang="en-CA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 typeface="Wingdings" pitchFamily="2" charset="2"/>
              <a:buNone/>
            </a:pPr>
            <a:endParaRPr lang="en-CA" dirty="0"/>
          </a:p>
          <a:p>
            <a:pPr algn="ctr">
              <a:buNone/>
            </a:pPr>
            <a:r>
              <a:rPr lang="en-CA" dirty="0" smtClean="0"/>
              <a:t>Known as the king of gods, this god was closely associated with Thebes.</a:t>
            </a:r>
            <a:endParaRPr lang="en-CA" dirty="0"/>
          </a:p>
          <a:p>
            <a:pPr algn="ctr">
              <a:buFont typeface="Wingdings" pitchFamily="2" charset="2"/>
              <a:buNone/>
            </a:pPr>
            <a:endParaRPr lang="en-CA" dirty="0" smtClean="0">
              <a:hlinkClick r:id="rId2" action="ppaction://hlinksldjump"/>
            </a:endParaRPr>
          </a:p>
          <a:p>
            <a:pPr algn="ctr">
              <a:buFont typeface="Wingdings" pitchFamily="2" charset="2"/>
              <a:buNone/>
            </a:pPr>
            <a:r>
              <a:rPr lang="en-CA" dirty="0" smtClean="0">
                <a:hlinkClick r:id="rId2" action="ppaction://hlinksldjump"/>
              </a:rPr>
              <a:t>ANSWER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Religion 200</a:t>
            </a:r>
            <a:endParaRPr lang="en-CA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 typeface="Wingdings" pitchFamily="2" charset="2"/>
              <a:buNone/>
            </a:pPr>
            <a:endParaRPr lang="en-CA" dirty="0"/>
          </a:p>
          <a:p>
            <a:pPr algn="ctr">
              <a:buNone/>
            </a:pPr>
            <a:r>
              <a:rPr lang="en-CA" dirty="0" smtClean="0"/>
              <a:t>This term means belief in many gods as opposed to just one.</a:t>
            </a:r>
            <a:endParaRPr lang="en-CA" dirty="0"/>
          </a:p>
          <a:p>
            <a:pPr algn="ctr">
              <a:buFont typeface="Wingdings" pitchFamily="2" charset="2"/>
              <a:buNone/>
            </a:pPr>
            <a:endParaRPr lang="en-CA" dirty="0"/>
          </a:p>
          <a:p>
            <a:pPr algn="ctr">
              <a:buFont typeface="Wingdings" pitchFamily="2" charset="2"/>
              <a:buNone/>
            </a:pPr>
            <a:r>
              <a:rPr lang="en-CA" dirty="0">
                <a:hlinkClick r:id="rId2" action="ppaction://hlinksldjump"/>
              </a:rPr>
              <a:t>ANSWER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Religion 300</a:t>
            </a:r>
            <a:endParaRPr lang="en-CA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 typeface="Wingdings" pitchFamily="2" charset="2"/>
              <a:buNone/>
            </a:pPr>
            <a:endParaRPr lang="en-CA" dirty="0" smtClean="0"/>
          </a:p>
          <a:p>
            <a:pPr algn="ctr">
              <a:buNone/>
            </a:pPr>
            <a:r>
              <a:rPr lang="en-CA" dirty="0" smtClean="0"/>
              <a:t>This term refers to the balance of the universe.  It is central to Egyptian belief.</a:t>
            </a:r>
            <a:endParaRPr lang="en-CA" dirty="0"/>
          </a:p>
          <a:p>
            <a:pPr algn="ctr">
              <a:buFont typeface="Wingdings" pitchFamily="2" charset="2"/>
              <a:buNone/>
            </a:pPr>
            <a:endParaRPr lang="en-CA" dirty="0"/>
          </a:p>
          <a:p>
            <a:pPr algn="ctr">
              <a:buFont typeface="Wingdings" pitchFamily="2" charset="2"/>
              <a:buNone/>
            </a:pPr>
            <a:r>
              <a:rPr lang="en-CA" dirty="0">
                <a:hlinkClick r:id="rId2" action="ppaction://hlinksldjump"/>
              </a:rPr>
              <a:t>ANSWER</a:t>
            </a:r>
            <a:endParaRPr lang="en-CA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Pharaohs 100</a:t>
            </a:r>
            <a:endParaRPr lang="en-CA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en-CA" dirty="0"/>
          </a:p>
          <a:p>
            <a:pPr algn="ctr">
              <a:buFont typeface="Wingdings" pitchFamily="2" charset="2"/>
              <a:buNone/>
            </a:pPr>
            <a:r>
              <a:rPr lang="en-CA" dirty="0" smtClean="0"/>
              <a:t>Often compared to Elizabeth I, this person was the first woman to make herself pharaoh of Egypt.</a:t>
            </a:r>
            <a:r>
              <a:rPr lang="en-CA" dirty="0"/>
              <a:t>	</a:t>
            </a:r>
          </a:p>
          <a:p>
            <a:pPr algn="ctr">
              <a:buFont typeface="Wingdings" pitchFamily="2" charset="2"/>
              <a:buNone/>
            </a:pPr>
            <a:r>
              <a:rPr lang="en-CA" dirty="0"/>
              <a:t>	</a:t>
            </a:r>
            <a:endParaRPr lang="en-CA" dirty="0" smtClean="0"/>
          </a:p>
          <a:p>
            <a:pPr algn="ctr">
              <a:buFont typeface="Wingdings" pitchFamily="2" charset="2"/>
              <a:buNone/>
            </a:pPr>
            <a:r>
              <a:rPr lang="en-CA" dirty="0" smtClean="0">
                <a:hlinkClick r:id="rId2" action="ppaction://hlinksldjump"/>
              </a:rPr>
              <a:t>ANSWER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Religion 400</a:t>
            </a:r>
            <a:endParaRPr lang="en-CA" dirty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 typeface="Wingdings" pitchFamily="2" charset="2"/>
              <a:buNone/>
            </a:pPr>
            <a:endParaRPr lang="en-CA" dirty="0"/>
          </a:p>
          <a:p>
            <a:pPr algn="ctr">
              <a:buNone/>
            </a:pPr>
            <a:r>
              <a:rPr lang="en-CA" dirty="0" smtClean="0"/>
              <a:t>This Mesopotamian god is a female deity of love and war.  (Tea Party sings a song about her.)</a:t>
            </a:r>
          </a:p>
          <a:p>
            <a:pPr algn="ctr">
              <a:buFont typeface="Wingdings" pitchFamily="2" charset="2"/>
              <a:buNone/>
            </a:pPr>
            <a:endParaRPr lang="en-CA" dirty="0"/>
          </a:p>
          <a:p>
            <a:pPr algn="ctr">
              <a:buFont typeface="Wingdings" pitchFamily="2" charset="2"/>
              <a:buNone/>
            </a:pPr>
            <a:r>
              <a:rPr lang="en-CA" dirty="0">
                <a:hlinkClick r:id="rId2" action="ppaction://hlinksldjump"/>
              </a:rPr>
              <a:t>ANSWER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Religion 500</a:t>
            </a:r>
            <a:endParaRPr lang="en-CA" dirty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 typeface="Wingdings" pitchFamily="2" charset="2"/>
              <a:buNone/>
            </a:pPr>
            <a:endParaRPr lang="en-CA" dirty="0"/>
          </a:p>
          <a:p>
            <a:pPr algn="ctr">
              <a:buNone/>
            </a:pPr>
            <a:r>
              <a:rPr lang="en-CA" dirty="0"/>
              <a:t>This god of the Underworld was also the first Egyptian mummy according to </a:t>
            </a:r>
            <a:r>
              <a:rPr lang="en-CA" dirty="0" smtClean="0"/>
              <a:t>myth.</a:t>
            </a:r>
          </a:p>
          <a:p>
            <a:pPr algn="ctr">
              <a:buNone/>
            </a:pPr>
            <a:endParaRPr lang="en-CA" dirty="0"/>
          </a:p>
          <a:p>
            <a:pPr algn="ctr">
              <a:buFont typeface="Wingdings" pitchFamily="2" charset="2"/>
              <a:buNone/>
            </a:pPr>
            <a:r>
              <a:rPr lang="en-CA" dirty="0">
                <a:hlinkClick r:id="rId2" action="ppaction://hlinksldjump"/>
              </a:rPr>
              <a:t>ANSWER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Writing 100</a:t>
            </a:r>
            <a:endParaRPr lang="en-CA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 typeface="Wingdings" pitchFamily="2" charset="2"/>
              <a:buNone/>
            </a:pPr>
            <a:endParaRPr lang="en-CA" dirty="0"/>
          </a:p>
          <a:p>
            <a:pPr algn="ctr">
              <a:buNone/>
            </a:pPr>
            <a:r>
              <a:rPr lang="en-CA" dirty="0" smtClean="0"/>
              <a:t>The written language of the Sumerians, the first to develop a writing system.</a:t>
            </a:r>
            <a:endParaRPr lang="en-CA" dirty="0"/>
          </a:p>
          <a:p>
            <a:pPr algn="ctr">
              <a:buFont typeface="Wingdings" pitchFamily="2" charset="2"/>
              <a:buNone/>
            </a:pPr>
            <a:r>
              <a:rPr lang="en-CA" dirty="0"/>
              <a:t>	</a:t>
            </a:r>
            <a:endParaRPr lang="en-CA" dirty="0" smtClean="0"/>
          </a:p>
          <a:p>
            <a:pPr algn="ctr">
              <a:buFont typeface="Wingdings" pitchFamily="2" charset="2"/>
              <a:buNone/>
            </a:pPr>
            <a:r>
              <a:rPr lang="en-CA" dirty="0" smtClean="0">
                <a:hlinkClick r:id="rId2" action="ppaction://hlinksldjump"/>
              </a:rPr>
              <a:t>ANSWER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Writing 200</a:t>
            </a:r>
            <a:endParaRPr lang="en-CA" dirty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 typeface="Wingdings" pitchFamily="2" charset="2"/>
              <a:buNone/>
            </a:pPr>
            <a:endParaRPr lang="en-CA" dirty="0"/>
          </a:p>
          <a:p>
            <a:pPr algn="ctr">
              <a:buNone/>
            </a:pPr>
            <a:r>
              <a:rPr lang="en-CA" dirty="0" smtClean="0"/>
              <a:t>These instruments were used to impress wedge shaped symbols onto clay tablets.</a:t>
            </a:r>
          </a:p>
          <a:p>
            <a:pPr algn="ctr">
              <a:buFont typeface="Wingdings" pitchFamily="2" charset="2"/>
              <a:buNone/>
            </a:pPr>
            <a:endParaRPr lang="en-CA" dirty="0"/>
          </a:p>
          <a:p>
            <a:pPr algn="ctr">
              <a:buFont typeface="Wingdings" pitchFamily="2" charset="2"/>
              <a:buNone/>
            </a:pPr>
            <a:r>
              <a:rPr lang="en-CA" dirty="0">
                <a:hlinkClick r:id="rId2" action="ppaction://hlinksldjump"/>
              </a:rPr>
              <a:t>ANSWER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Writing 300</a:t>
            </a:r>
            <a:endParaRPr lang="en-CA" dirty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 typeface="Wingdings" pitchFamily="2" charset="2"/>
              <a:buNone/>
            </a:pPr>
            <a:endParaRPr lang="en-CA" dirty="0"/>
          </a:p>
          <a:p>
            <a:pPr algn="ctr">
              <a:buFont typeface="Wingdings" pitchFamily="2" charset="2"/>
              <a:buNone/>
            </a:pPr>
            <a:r>
              <a:rPr lang="en-CA" dirty="0"/>
              <a:t>	</a:t>
            </a:r>
            <a:endParaRPr lang="en-CA" dirty="0" smtClean="0"/>
          </a:p>
          <a:p>
            <a:pPr algn="ctr">
              <a:buNone/>
            </a:pPr>
            <a:r>
              <a:rPr lang="en-CA" dirty="0" smtClean="0"/>
              <a:t>This word means “sacred engravings.”</a:t>
            </a:r>
          </a:p>
          <a:p>
            <a:pPr algn="ctr">
              <a:buNone/>
            </a:pPr>
            <a:endParaRPr lang="en-CA" dirty="0"/>
          </a:p>
          <a:p>
            <a:pPr algn="ctr">
              <a:buFont typeface="Wingdings" pitchFamily="2" charset="2"/>
              <a:buNone/>
            </a:pPr>
            <a:r>
              <a:rPr lang="en-CA" dirty="0">
                <a:hlinkClick r:id="rId2" action="ppaction://hlinksldjump"/>
              </a:rPr>
              <a:t>ANSWER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Writing 400</a:t>
            </a:r>
            <a:endParaRPr lang="en-CA" dirty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en-CA" dirty="0"/>
          </a:p>
          <a:p>
            <a:pPr algn="ctr">
              <a:buNone/>
            </a:pPr>
            <a:r>
              <a:rPr lang="en-CA" dirty="0" smtClean="0"/>
              <a:t>An Egyptian cursive writing system written onto papyrus with ink and a reed brush.</a:t>
            </a:r>
          </a:p>
          <a:p>
            <a:pPr algn="ctr">
              <a:buFont typeface="Wingdings" pitchFamily="2" charset="2"/>
              <a:buNone/>
            </a:pPr>
            <a:endParaRPr lang="en-CA" dirty="0"/>
          </a:p>
          <a:p>
            <a:pPr algn="ctr">
              <a:buFont typeface="Wingdings" pitchFamily="2" charset="2"/>
              <a:buNone/>
            </a:pPr>
            <a:r>
              <a:rPr lang="en-CA" dirty="0">
                <a:hlinkClick r:id="rId2" action="ppaction://hlinksldjump"/>
              </a:rPr>
              <a:t>ANSWER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Writing 500</a:t>
            </a:r>
            <a:endParaRPr lang="en-CA" dirty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 typeface="Wingdings" pitchFamily="2" charset="2"/>
              <a:buNone/>
            </a:pPr>
            <a:endParaRPr lang="en-CA" dirty="0"/>
          </a:p>
          <a:p>
            <a:pPr algn="ctr">
              <a:buNone/>
            </a:pPr>
            <a:r>
              <a:rPr lang="en-CA" dirty="0" smtClean="0"/>
              <a:t>A hieroglyphic symbol that encloses the name of the pharaoh.  It helped early translators identify the names </a:t>
            </a:r>
            <a:r>
              <a:rPr lang="en-CA" smtClean="0"/>
              <a:t>of pharaohs. </a:t>
            </a:r>
            <a:endParaRPr lang="en-CA" dirty="0" smtClean="0"/>
          </a:p>
          <a:p>
            <a:pPr algn="ctr">
              <a:buFont typeface="Wingdings" pitchFamily="2" charset="2"/>
              <a:buNone/>
            </a:pPr>
            <a:endParaRPr lang="en-CA" dirty="0"/>
          </a:p>
          <a:p>
            <a:pPr algn="ctr">
              <a:buFont typeface="Wingdings" pitchFamily="2" charset="2"/>
              <a:buNone/>
            </a:pPr>
            <a:r>
              <a:rPr lang="en-CA" dirty="0">
                <a:hlinkClick r:id="rId2" action="ppaction://hlinksldjump"/>
              </a:rPr>
              <a:t>ANSWER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Pharaohs 100</a:t>
            </a:r>
            <a:endParaRPr lang="en-US" dirty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en-CA" dirty="0"/>
          </a:p>
          <a:p>
            <a:pPr algn="ctr">
              <a:buFont typeface="Wingdings" pitchFamily="2" charset="2"/>
              <a:buNone/>
            </a:pPr>
            <a:r>
              <a:rPr lang="en-CA" sz="3400" dirty="0" smtClean="0"/>
              <a:t>Hatshepsut</a:t>
            </a:r>
            <a:endParaRPr lang="en-CA" sz="3400" dirty="0"/>
          </a:p>
          <a:p>
            <a:pPr algn="ctr">
              <a:buFont typeface="Wingdings" pitchFamily="2" charset="2"/>
              <a:buNone/>
            </a:pPr>
            <a:endParaRPr lang="en-CA" sz="3400" dirty="0"/>
          </a:p>
          <a:p>
            <a:pPr algn="ctr">
              <a:buFont typeface="Wingdings" pitchFamily="2" charset="2"/>
              <a:buNone/>
            </a:pPr>
            <a:r>
              <a:rPr lang="en-CA" sz="3400" dirty="0">
                <a:hlinkClick r:id="rId2" action="ppaction://hlinksldjump"/>
              </a:rPr>
              <a:t>RETURN</a:t>
            </a:r>
            <a:endParaRPr lang="en-CA" sz="34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Pharaohs 200</a:t>
            </a:r>
            <a:endParaRPr lang="en-US" dirty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en-CA" dirty="0"/>
          </a:p>
          <a:p>
            <a:pPr algn="ctr">
              <a:buFont typeface="Wingdings" pitchFamily="2" charset="2"/>
              <a:buNone/>
            </a:pPr>
            <a:r>
              <a:rPr lang="en-CA" dirty="0" smtClean="0"/>
              <a:t>Ramses II</a:t>
            </a:r>
            <a:endParaRPr lang="en-CA" dirty="0"/>
          </a:p>
          <a:p>
            <a:pPr algn="ctr">
              <a:buFont typeface="Wingdings" pitchFamily="2" charset="2"/>
              <a:buNone/>
            </a:pPr>
            <a:endParaRPr lang="en-CA" sz="3400" dirty="0"/>
          </a:p>
          <a:p>
            <a:pPr algn="ctr">
              <a:buFont typeface="Wingdings" pitchFamily="2" charset="2"/>
              <a:buNone/>
            </a:pPr>
            <a:endParaRPr lang="en-CA" sz="3400" dirty="0"/>
          </a:p>
          <a:p>
            <a:pPr algn="ctr">
              <a:buFont typeface="Wingdings" pitchFamily="2" charset="2"/>
              <a:buNone/>
            </a:pPr>
            <a:r>
              <a:rPr lang="en-CA" sz="3400" dirty="0">
                <a:hlinkClick r:id="rId2" action="ppaction://hlinksldjump"/>
              </a:rPr>
              <a:t>RETURN</a:t>
            </a:r>
            <a:endParaRPr lang="en-CA" sz="3400" dirty="0"/>
          </a:p>
          <a:p>
            <a:pPr algn="ctr">
              <a:buFont typeface="Wingdings" pitchFamily="2" charset="2"/>
              <a:buNone/>
            </a:pPr>
            <a:endParaRPr lang="en-CA" sz="3400" dirty="0"/>
          </a:p>
          <a:p>
            <a:pPr>
              <a:buFont typeface="Wingdings" pitchFamily="2" charset="2"/>
              <a:buNone/>
            </a:pPr>
            <a:endParaRPr lang="en-CA" sz="3400" dirty="0"/>
          </a:p>
          <a:p>
            <a:pPr>
              <a:buFont typeface="Wingdings" pitchFamily="2" charset="2"/>
              <a:buNone/>
            </a:pPr>
            <a:endParaRPr lang="en-CA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Pharaohs 300</a:t>
            </a:r>
            <a:endParaRPr lang="en-US" dirty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en-CA" dirty="0"/>
          </a:p>
          <a:p>
            <a:pPr>
              <a:buFont typeface="Wingdings" pitchFamily="2" charset="2"/>
              <a:buNone/>
            </a:pPr>
            <a:endParaRPr lang="en-CA" dirty="0"/>
          </a:p>
          <a:p>
            <a:pPr algn="ctr">
              <a:buFont typeface="Wingdings" pitchFamily="2" charset="2"/>
              <a:buNone/>
            </a:pPr>
            <a:r>
              <a:rPr lang="en-CA" sz="3400" dirty="0" err="1" smtClean="0"/>
              <a:t>Tuthmosis</a:t>
            </a:r>
            <a:r>
              <a:rPr lang="en-CA" sz="3400" dirty="0" smtClean="0"/>
              <a:t> III</a:t>
            </a:r>
          </a:p>
          <a:p>
            <a:pPr algn="ctr">
              <a:buFont typeface="Wingdings" pitchFamily="2" charset="2"/>
              <a:buNone/>
            </a:pPr>
            <a:endParaRPr lang="en-CA" sz="3400" dirty="0"/>
          </a:p>
          <a:p>
            <a:pPr algn="ctr">
              <a:buFont typeface="Wingdings" pitchFamily="2" charset="2"/>
              <a:buNone/>
            </a:pPr>
            <a:r>
              <a:rPr lang="en-CA" sz="3400" dirty="0">
                <a:hlinkClick r:id="rId2" action="ppaction://hlinksldjump"/>
              </a:rPr>
              <a:t>RETURN</a:t>
            </a:r>
            <a:endParaRPr lang="en-CA" sz="3400" dirty="0"/>
          </a:p>
          <a:p>
            <a:pPr algn="ctr">
              <a:buFont typeface="Wingdings" pitchFamily="2" charset="2"/>
              <a:buNone/>
            </a:pPr>
            <a:endParaRPr lang="en-CA" sz="3400" dirty="0"/>
          </a:p>
          <a:p>
            <a:pPr>
              <a:buFont typeface="Wingdings" pitchFamily="2" charset="2"/>
              <a:buNone/>
            </a:pPr>
            <a:endParaRPr lang="en-CA" sz="3400" dirty="0"/>
          </a:p>
          <a:p>
            <a:pPr>
              <a:buFont typeface="Wingdings" pitchFamily="2" charset="2"/>
              <a:buNone/>
            </a:pPr>
            <a:endParaRPr lang="en-CA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Pharaohs 200</a:t>
            </a:r>
            <a:endParaRPr lang="en-CA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6738" y="1752600"/>
            <a:ext cx="4293294" cy="42672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CA" dirty="0"/>
              <a:t>	</a:t>
            </a:r>
          </a:p>
          <a:p>
            <a:pPr algn="ctr">
              <a:buNone/>
            </a:pPr>
            <a:r>
              <a:rPr lang="en-CA" sz="2800" dirty="0" smtClean="0"/>
              <a:t>This pharaoh ordered the building of great temples, such as Abu Simbel.</a:t>
            </a:r>
          </a:p>
          <a:p>
            <a:pPr algn="ctr">
              <a:buFont typeface="Wingdings" pitchFamily="2" charset="2"/>
              <a:buNone/>
            </a:pPr>
            <a:endParaRPr lang="en-CA" dirty="0"/>
          </a:p>
          <a:p>
            <a:pPr algn="ctr">
              <a:buFont typeface="Wingdings" pitchFamily="2" charset="2"/>
              <a:buNone/>
            </a:pPr>
            <a:r>
              <a:rPr lang="en-CA" dirty="0"/>
              <a:t>	</a:t>
            </a:r>
            <a:r>
              <a:rPr lang="en-CA" dirty="0">
                <a:hlinkClick r:id="rId2" action="ppaction://hlinksldjump"/>
              </a:rPr>
              <a:t>ANSWER</a:t>
            </a:r>
            <a:endParaRPr lang="en-CA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8064" y="2204864"/>
            <a:ext cx="3546844" cy="2664296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Pharaohs 400</a:t>
            </a:r>
            <a:endParaRPr lang="en-US" dirty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en-CA" dirty="0"/>
          </a:p>
          <a:p>
            <a:pPr>
              <a:buFont typeface="Wingdings" pitchFamily="2" charset="2"/>
              <a:buNone/>
            </a:pPr>
            <a:endParaRPr lang="en-CA" dirty="0"/>
          </a:p>
          <a:p>
            <a:pPr algn="ctr">
              <a:buFont typeface="Wingdings" pitchFamily="2" charset="2"/>
              <a:buNone/>
            </a:pPr>
            <a:r>
              <a:rPr lang="en-CA" dirty="0" err="1" smtClean="0"/>
              <a:t>Tutankhamun</a:t>
            </a:r>
            <a:endParaRPr lang="en-CA" dirty="0"/>
          </a:p>
          <a:p>
            <a:pPr algn="ctr">
              <a:buFont typeface="Wingdings" pitchFamily="2" charset="2"/>
              <a:buNone/>
            </a:pPr>
            <a:endParaRPr lang="en-CA" dirty="0"/>
          </a:p>
          <a:p>
            <a:pPr algn="ctr">
              <a:buFont typeface="Wingdings" pitchFamily="2" charset="2"/>
              <a:buNone/>
            </a:pPr>
            <a:r>
              <a:rPr lang="en-CA" sz="3400" dirty="0">
                <a:hlinkClick r:id="rId2" action="ppaction://hlinksldjump"/>
              </a:rPr>
              <a:t>RETURN</a:t>
            </a:r>
            <a:endParaRPr lang="en-CA" sz="3400" dirty="0"/>
          </a:p>
          <a:p>
            <a:pPr algn="ctr">
              <a:buFont typeface="Wingdings" pitchFamily="2" charset="2"/>
              <a:buNone/>
            </a:pPr>
            <a:endParaRPr lang="en-CA" dirty="0"/>
          </a:p>
          <a:p>
            <a:pPr>
              <a:buFont typeface="Wingdings" pitchFamily="2" charset="2"/>
              <a:buNone/>
            </a:pPr>
            <a:endParaRPr lang="en-CA" dirty="0"/>
          </a:p>
          <a:p>
            <a:pPr>
              <a:buFont typeface="Wingdings" pitchFamily="2" charset="2"/>
              <a:buNone/>
            </a:pP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Pharaohs 500</a:t>
            </a:r>
            <a:endParaRPr lang="en-US" dirty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en-CA" dirty="0"/>
          </a:p>
          <a:p>
            <a:pPr>
              <a:buFont typeface="Wingdings" pitchFamily="2" charset="2"/>
              <a:buNone/>
            </a:pPr>
            <a:endParaRPr lang="en-CA" dirty="0"/>
          </a:p>
          <a:p>
            <a:pPr algn="ctr">
              <a:buFont typeface="Wingdings" pitchFamily="2" charset="2"/>
              <a:buNone/>
            </a:pPr>
            <a:r>
              <a:rPr lang="en-CA" sz="3400" dirty="0" smtClean="0"/>
              <a:t>Akhenaton</a:t>
            </a:r>
            <a:endParaRPr lang="en-CA" sz="3400" dirty="0"/>
          </a:p>
          <a:p>
            <a:pPr algn="ctr">
              <a:buFont typeface="Wingdings" pitchFamily="2" charset="2"/>
              <a:buNone/>
            </a:pPr>
            <a:endParaRPr lang="en-CA" sz="3400" dirty="0"/>
          </a:p>
          <a:p>
            <a:pPr algn="ctr">
              <a:buFont typeface="Wingdings" pitchFamily="2" charset="2"/>
              <a:buNone/>
            </a:pPr>
            <a:r>
              <a:rPr lang="en-CA" sz="3400" dirty="0">
                <a:hlinkClick r:id="rId2" action="ppaction://hlinksldjump"/>
              </a:rPr>
              <a:t>RETURN</a:t>
            </a:r>
            <a:endParaRPr lang="en-CA" sz="3400" dirty="0"/>
          </a:p>
          <a:p>
            <a:pPr algn="ctr">
              <a:buFont typeface="Wingdings" pitchFamily="2" charset="2"/>
              <a:buNone/>
            </a:pPr>
            <a:endParaRPr lang="en-CA" sz="3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Structures 100</a:t>
            </a:r>
            <a:endParaRPr lang="en-US" dirty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en-CA" dirty="0"/>
          </a:p>
          <a:p>
            <a:pPr algn="ctr">
              <a:buFont typeface="Wingdings" pitchFamily="2" charset="2"/>
              <a:buNone/>
            </a:pPr>
            <a:r>
              <a:rPr lang="en-CA" dirty="0" smtClean="0"/>
              <a:t>ziggurats</a:t>
            </a:r>
            <a:endParaRPr lang="en-CA" dirty="0"/>
          </a:p>
          <a:p>
            <a:pPr algn="ctr">
              <a:buFont typeface="Wingdings" pitchFamily="2" charset="2"/>
              <a:buNone/>
            </a:pPr>
            <a:endParaRPr lang="en-CA" sz="3400" dirty="0"/>
          </a:p>
          <a:p>
            <a:pPr>
              <a:buFont typeface="Wingdings" pitchFamily="2" charset="2"/>
              <a:buNone/>
            </a:pPr>
            <a:endParaRPr lang="en-CA" dirty="0"/>
          </a:p>
          <a:p>
            <a:pPr algn="ctr">
              <a:buFont typeface="Wingdings" pitchFamily="2" charset="2"/>
              <a:buNone/>
            </a:pPr>
            <a:r>
              <a:rPr lang="en-CA" sz="3400" dirty="0">
                <a:hlinkClick r:id="rId2" action="ppaction://hlinksldjump"/>
              </a:rPr>
              <a:t>RETURN</a:t>
            </a:r>
            <a:endParaRPr lang="en-CA" sz="3400" dirty="0"/>
          </a:p>
          <a:p>
            <a:pPr>
              <a:buFont typeface="Wingdings" pitchFamily="2" charset="2"/>
              <a:buNone/>
            </a:pP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Structures 200</a:t>
            </a:r>
            <a:endParaRPr lang="en-US" dirty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en-CA" dirty="0"/>
          </a:p>
          <a:p>
            <a:pPr algn="ctr">
              <a:buFont typeface="Wingdings" pitchFamily="2" charset="2"/>
              <a:buNone/>
            </a:pPr>
            <a:r>
              <a:rPr lang="en-CA" sz="3400" dirty="0" err="1" smtClean="0"/>
              <a:t>Stonehenger</a:t>
            </a:r>
            <a:endParaRPr lang="en-CA" sz="3400" dirty="0"/>
          </a:p>
          <a:p>
            <a:pPr>
              <a:buFont typeface="Wingdings" pitchFamily="2" charset="2"/>
              <a:buNone/>
            </a:pPr>
            <a:endParaRPr lang="en-CA" sz="3400" dirty="0"/>
          </a:p>
          <a:p>
            <a:pPr algn="ctr">
              <a:buFont typeface="Wingdings" pitchFamily="2" charset="2"/>
              <a:buNone/>
            </a:pPr>
            <a:r>
              <a:rPr lang="en-CA" sz="3400" dirty="0">
                <a:hlinkClick r:id="rId2" action="ppaction://hlinksldjump"/>
              </a:rPr>
              <a:t>RETURN</a:t>
            </a:r>
            <a:endParaRPr lang="en-CA" sz="3400" dirty="0"/>
          </a:p>
          <a:p>
            <a:pPr>
              <a:buFont typeface="Wingdings" pitchFamily="2" charset="2"/>
              <a:buNone/>
            </a:pP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Structures 300</a:t>
            </a:r>
            <a:endParaRPr lang="en-US" dirty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 typeface="Wingdings" pitchFamily="2" charset="2"/>
              <a:buNone/>
            </a:pPr>
            <a:endParaRPr lang="en-CA" sz="3400" dirty="0"/>
          </a:p>
          <a:p>
            <a:pPr algn="ctr">
              <a:buFont typeface="Wingdings" pitchFamily="2" charset="2"/>
              <a:buNone/>
            </a:pPr>
            <a:r>
              <a:rPr lang="en-CA" sz="3400" dirty="0" smtClean="0"/>
              <a:t>obelisk</a:t>
            </a:r>
            <a:endParaRPr lang="en-CA" sz="3400" dirty="0"/>
          </a:p>
          <a:p>
            <a:pPr>
              <a:buFont typeface="Wingdings" pitchFamily="2" charset="2"/>
              <a:buNone/>
            </a:pPr>
            <a:endParaRPr lang="en-CA" dirty="0"/>
          </a:p>
          <a:p>
            <a:pPr algn="ctr">
              <a:buFont typeface="Wingdings" pitchFamily="2" charset="2"/>
              <a:buNone/>
            </a:pPr>
            <a:r>
              <a:rPr lang="en-CA" sz="3400" dirty="0">
                <a:hlinkClick r:id="rId2" action="ppaction://hlinksldjump"/>
              </a:rPr>
              <a:t>RETURN</a:t>
            </a:r>
            <a:endParaRPr lang="en-CA" sz="3400" dirty="0"/>
          </a:p>
          <a:p>
            <a:pPr>
              <a:buFont typeface="Wingdings" pitchFamily="2" charset="2"/>
              <a:buNone/>
            </a:pP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Structures 400</a:t>
            </a:r>
            <a:endParaRPr lang="en-US" dirty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en-CA" dirty="0"/>
          </a:p>
          <a:p>
            <a:pPr algn="ctr">
              <a:buFont typeface="Wingdings" pitchFamily="2" charset="2"/>
              <a:buNone/>
            </a:pPr>
            <a:r>
              <a:rPr lang="en-CA" sz="3400" dirty="0" smtClean="0"/>
              <a:t>The Great Pyramid at Giza</a:t>
            </a:r>
            <a:endParaRPr lang="en-CA" sz="3400" dirty="0"/>
          </a:p>
          <a:p>
            <a:pPr>
              <a:buFont typeface="Wingdings" pitchFamily="2" charset="2"/>
              <a:buNone/>
            </a:pPr>
            <a:endParaRPr lang="en-CA" sz="3400" dirty="0"/>
          </a:p>
          <a:p>
            <a:pPr algn="ctr">
              <a:buFont typeface="Wingdings" pitchFamily="2" charset="2"/>
              <a:buNone/>
            </a:pPr>
            <a:r>
              <a:rPr lang="en-CA" sz="3400" dirty="0">
                <a:hlinkClick r:id="rId2" action="ppaction://hlinksldjump"/>
              </a:rPr>
              <a:t>RETURN</a:t>
            </a:r>
            <a:endParaRPr lang="en-CA" sz="3400" dirty="0"/>
          </a:p>
          <a:p>
            <a:pPr>
              <a:buFont typeface="Wingdings" pitchFamily="2" charset="2"/>
              <a:buNone/>
            </a:pP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Structures 500</a:t>
            </a:r>
            <a:endParaRPr lang="en-US" dirty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 typeface="Wingdings" pitchFamily="2" charset="2"/>
              <a:buNone/>
            </a:pPr>
            <a:endParaRPr lang="en-CA" sz="3400" dirty="0"/>
          </a:p>
          <a:p>
            <a:pPr algn="ctr">
              <a:buFont typeface="Wingdings" pitchFamily="2" charset="2"/>
              <a:buNone/>
            </a:pPr>
            <a:r>
              <a:rPr lang="en-CA" sz="3400" dirty="0" smtClean="0"/>
              <a:t>Hatshepsut</a:t>
            </a:r>
            <a:endParaRPr lang="en-CA" sz="3400" dirty="0"/>
          </a:p>
          <a:p>
            <a:pPr>
              <a:buFont typeface="Wingdings" pitchFamily="2" charset="2"/>
              <a:buNone/>
            </a:pPr>
            <a:endParaRPr lang="en-CA" sz="3400" dirty="0"/>
          </a:p>
          <a:p>
            <a:pPr algn="ctr">
              <a:buFont typeface="Wingdings" pitchFamily="2" charset="2"/>
              <a:buNone/>
            </a:pPr>
            <a:r>
              <a:rPr lang="en-CA" sz="3400" dirty="0">
                <a:hlinkClick r:id="rId2" action="ppaction://hlinksldjump"/>
              </a:rPr>
              <a:t>RETURN</a:t>
            </a:r>
            <a:endParaRPr lang="en-CA" sz="3400" dirty="0"/>
          </a:p>
          <a:p>
            <a:pPr>
              <a:buFont typeface="Wingdings" pitchFamily="2" charset="2"/>
              <a:buNone/>
            </a:pPr>
            <a:endParaRPr lang="en-CA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Places 100</a:t>
            </a:r>
            <a:endParaRPr lang="en-US" dirty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 typeface="Wingdings" pitchFamily="2" charset="2"/>
              <a:buNone/>
            </a:pPr>
            <a:endParaRPr lang="en-CA" sz="3400" dirty="0"/>
          </a:p>
          <a:p>
            <a:pPr algn="ctr">
              <a:buFont typeface="Wingdings" pitchFamily="2" charset="2"/>
              <a:buNone/>
            </a:pPr>
            <a:r>
              <a:rPr lang="en-CA" sz="3400" dirty="0" smtClean="0"/>
              <a:t>Euphrates and Tigris</a:t>
            </a:r>
            <a:endParaRPr lang="en-CA" sz="3400" dirty="0"/>
          </a:p>
          <a:p>
            <a:pPr>
              <a:buFont typeface="Wingdings" pitchFamily="2" charset="2"/>
              <a:buNone/>
            </a:pPr>
            <a:endParaRPr lang="en-CA" sz="3400" dirty="0"/>
          </a:p>
          <a:p>
            <a:pPr algn="ctr">
              <a:buFont typeface="Wingdings" pitchFamily="2" charset="2"/>
              <a:buNone/>
            </a:pPr>
            <a:r>
              <a:rPr lang="en-CA" sz="3400" dirty="0">
                <a:hlinkClick r:id="rId2" action="ppaction://hlinksldjump"/>
              </a:rPr>
              <a:t>RETURN</a:t>
            </a:r>
            <a:endParaRPr lang="en-CA" sz="3400" dirty="0"/>
          </a:p>
          <a:p>
            <a:pPr>
              <a:buFont typeface="Wingdings" pitchFamily="2" charset="2"/>
              <a:buNone/>
            </a:pPr>
            <a:endParaRPr lang="en-CA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Places 200</a:t>
            </a:r>
            <a:endParaRPr lang="en-US" dirty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en-CA" dirty="0"/>
          </a:p>
          <a:p>
            <a:pPr algn="ctr">
              <a:buFont typeface="Wingdings" pitchFamily="2" charset="2"/>
              <a:buNone/>
            </a:pPr>
            <a:r>
              <a:rPr lang="en-CA" sz="3400" dirty="0" smtClean="0"/>
              <a:t>Fertile Crescent</a:t>
            </a:r>
            <a:endParaRPr lang="en-CA" sz="3400" dirty="0"/>
          </a:p>
          <a:p>
            <a:pPr>
              <a:buFont typeface="Wingdings" pitchFamily="2" charset="2"/>
              <a:buNone/>
            </a:pPr>
            <a:endParaRPr lang="en-CA" sz="3400" dirty="0"/>
          </a:p>
          <a:p>
            <a:pPr algn="ctr">
              <a:buFont typeface="Wingdings" pitchFamily="2" charset="2"/>
              <a:buNone/>
            </a:pPr>
            <a:r>
              <a:rPr lang="en-CA" sz="3400" dirty="0">
                <a:hlinkClick r:id="rId2" action="ppaction://hlinksldjump"/>
              </a:rPr>
              <a:t>RETURN</a:t>
            </a:r>
            <a:endParaRPr lang="en-CA" sz="3400" dirty="0"/>
          </a:p>
          <a:p>
            <a:pPr>
              <a:buFont typeface="Wingdings" pitchFamily="2" charset="2"/>
              <a:buNone/>
            </a:pP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Places 300</a:t>
            </a:r>
            <a:endParaRPr lang="en-US" dirty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en-CA" dirty="0"/>
          </a:p>
          <a:p>
            <a:pPr algn="ctr">
              <a:buFont typeface="Wingdings" pitchFamily="2" charset="2"/>
              <a:buNone/>
            </a:pPr>
            <a:r>
              <a:rPr lang="en-CA" sz="3400" dirty="0" smtClean="0"/>
              <a:t>Nile Delta</a:t>
            </a:r>
            <a:endParaRPr lang="en-CA" sz="3400" dirty="0"/>
          </a:p>
          <a:p>
            <a:pPr>
              <a:buFont typeface="Wingdings" pitchFamily="2" charset="2"/>
              <a:buNone/>
            </a:pPr>
            <a:endParaRPr lang="en-CA" sz="3400" dirty="0"/>
          </a:p>
          <a:p>
            <a:pPr algn="ctr">
              <a:buFont typeface="Wingdings" pitchFamily="2" charset="2"/>
              <a:buNone/>
            </a:pPr>
            <a:r>
              <a:rPr lang="en-CA" sz="3400" dirty="0">
                <a:hlinkClick r:id="rId2" action="ppaction://hlinksldjump"/>
              </a:rPr>
              <a:t>RETURN</a:t>
            </a:r>
            <a:endParaRPr lang="en-CA" sz="3400" dirty="0"/>
          </a:p>
          <a:p>
            <a:pPr>
              <a:buFont typeface="Wingdings" pitchFamily="2" charset="2"/>
              <a:buNone/>
            </a:pP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Pharaohs 300</a:t>
            </a:r>
            <a:endParaRPr lang="en-CA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CA" dirty="0"/>
              <a:t>	</a:t>
            </a:r>
          </a:p>
          <a:p>
            <a:pPr algn="ctr">
              <a:buNone/>
            </a:pPr>
            <a:r>
              <a:rPr lang="en-CA" dirty="0" smtClean="0"/>
              <a:t>This pharaoh is sometimes referred to as the Napoleon of Egypt because he increased Egypt’s power and wealth by military conquests.</a:t>
            </a:r>
          </a:p>
          <a:p>
            <a:pPr algn="ctr">
              <a:buFont typeface="Wingdings" pitchFamily="2" charset="2"/>
              <a:buNone/>
            </a:pPr>
            <a:endParaRPr lang="en-CA" dirty="0"/>
          </a:p>
          <a:p>
            <a:pPr algn="ctr">
              <a:buFont typeface="Wingdings" pitchFamily="2" charset="2"/>
              <a:buNone/>
            </a:pPr>
            <a:r>
              <a:rPr lang="en-CA" dirty="0">
                <a:hlinkClick r:id="rId2" action="ppaction://hlinksldjump"/>
              </a:rPr>
              <a:t>ANSWER</a:t>
            </a:r>
            <a:endParaRPr lang="en-CA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Places 400</a:t>
            </a:r>
            <a:endParaRPr lang="en-US" dirty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en-CA" dirty="0"/>
          </a:p>
          <a:p>
            <a:pPr algn="ctr">
              <a:buFont typeface="Wingdings" pitchFamily="2" charset="2"/>
              <a:buNone/>
            </a:pPr>
            <a:r>
              <a:rPr lang="en-CA" sz="3400" dirty="0" smtClean="0"/>
              <a:t>Lascaux Caves</a:t>
            </a:r>
          </a:p>
          <a:p>
            <a:pPr algn="ctr">
              <a:buFont typeface="Wingdings" pitchFamily="2" charset="2"/>
              <a:buNone/>
            </a:pPr>
            <a:endParaRPr lang="en-CA" sz="3400" dirty="0"/>
          </a:p>
          <a:p>
            <a:pPr algn="ctr">
              <a:buFont typeface="Wingdings" pitchFamily="2" charset="2"/>
              <a:buNone/>
            </a:pPr>
            <a:r>
              <a:rPr lang="en-CA" sz="3400" dirty="0">
                <a:hlinkClick r:id="rId2" action="ppaction://hlinksldjump"/>
              </a:rPr>
              <a:t>RETURN</a:t>
            </a:r>
            <a:endParaRPr lang="en-CA" sz="3400" dirty="0"/>
          </a:p>
          <a:p>
            <a:pPr>
              <a:buFont typeface="Wingdings" pitchFamily="2" charset="2"/>
              <a:buNone/>
            </a:pPr>
            <a:endParaRPr lang="en-CA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Places 500</a:t>
            </a:r>
            <a:endParaRPr lang="en-US" dirty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 typeface="Wingdings" pitchFamily="2" charset="2"/>
              <a:buNone/>
            </a:pPr>
            <a:endParaRPr lang="en-CA" sz="3400" dirty="0"/>
          </a:p>
          <a:p>
            <a:pPr algn="ctr">
              <a:buFont typeface="Wingdings" pitchFamily="2" charset="2"/>
              <a:buNone/>
            </a:pPr>
            <a:r>
              <a:rPr lang="en-CA" sz="3400" dirty="0" smtClean="0"/>
              <a:t>Megiddo</a:t>
            </a:r>
            <a:endParaRPr lang="en-CA" sz="3400" dirty="0"/>
          </a:p>
          <a:p>
            <a:pPr>
              <a:buFont typeface="Wingdings" pitchFamily="2" charset="2"/>
              <a:buNone/>
            </a:pPr>
            <a:endParaRPr lang="en-CA" sz="3400" dirty="0"/>
          </a:p>
          <a:p>
            <a:pPr algn="ctr">
              <a:buFont typeface="Wingdings" pitchFamily="2" charset="2"/>
              <a:buNone/>
            </a:pPr>
            <a:r>
              <a:rPr lang="en-CA" sz="3400" dirty="0">
                <a:hlinkClick r:id="rId2" action="ppaction://hlinksldjump"/>
              </a:rPr>
              <a:t>RETURN</a:t>
            </a:r>
            <a:endParaRPr lang="en-CA" sz="3400" dirty="0"/>
          </a:p>
          <a:p>
            <a:pPr>
              <a:buFont typeface="Wingdings" pitchFamily="2" charset="2"/>
              <a:buNone/>
            </a:pPr>
            <a:endParaRPr lang="en-CA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Religion 100</a:t>
            </a:r>
            <a:endParaRPr lang="en-US" dirty="0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en-CA" dirty="0"/>
          </a:p>
          <a:p>
            <a:pPr algn="ctr">
              <a:buFont typeface="Wingdings" pitchFamily="2" charset="2"/>
              <a:buNone/>
            </a:pPr>
            <a:r>
              <a:rPr lang="en-CA" sz="3400" dirty="0" err="1" smtClean="0"/>
              <a:t>Amon</a:t>
            </a:r>
            <a:r>
              <a:rPr lang="en-CA" sz="3400" dirty="0" smtClean="0"/>
              <a:t>-Re</a:t>
            </a:r>
            <a:endParaRPr lang="en-CA" sz="3400" dirty="0"/>
          </a:p>
          <a:p>
            <a:pPr algn="ctr">
              <a:buFont typeface="Wingdings" pitchFamily="2" charset="2"/>
              <a:buNone/>
            </a:pPr>
            <a:endParaRPr lang="en-CA" sz="3400" dirty="0"/>
          </a:p>
          <a:p>
            <a:pPr>
              <a:buFont typeface="Wingdings" pitchFamily="2" charset="2"/>
              <a:buNone/>
            </a:pPr>
            <a:endParaRPr lang="en-CA" sz="3400" dirty="0"/>
          </a:p>
          <a:p>
            <a:pPr algn="ctr">
              <a:buFont typeface="Wingdings" pitchFamily="2" charset="2"/>
              <a:buNone/>
            </a:pPr>
            <a:r>
              <a:rPr lang="en-CA" sz="3400" dirty="0">
                <a:hlinkClick r:id="rId2" action="ppaction://hlinksldjump"/>
              </a:rPr>
              <a:t>RETURN</a:t>
            </a:r>
            <a:endParaRPr lang="en-CA" sz="3400" dirty="0"/>
          </a:p>
          <a:p>
            <a:pPr>
              <a:buFont typeface="Wingdings" pitchFamily="2" charset="2"/>
              <a:buNone/>
            </a:pP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Religion 200</a:t>
            </a:r>
            <a:endParaRPr lang="en-US" dirty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en-CA" dirty="0"/>
          </a:p>
          <a:p>
            <a:pPr algn="ctr">
              <a:buFont typeface="Wingdings" pitchFamily="2" charset="2"/>
              <a:buNone/>
            </a:pPr>
            <a:endParaRPr lang="en-CA" sz="3400" dirty="0"/>
          </a:p>
          <a:p>
            <a:pPr algn="ctr">
              <a:buFont typeface="Wingdings" pitchFamily="2" charset="2"/>
              <a:buNone/>
            </a:pPr>
            <a:r>
              <a:rPr lang="en-CA" sz="3400" dirty="0" smtClean="0"/>
              <a:t>polytheism</a:t>
            </a:r>
            <a:endParaRPr lang="en-CA" sz="3400" dirty="0"/>
          </a:p>
          <a:p>
            <a:pPr>
              <a:buFont typeface="Wingdings" pitchFamily="2" charset="2"/>
              <a:buNone/>
            </a:pPr>
            <a:endParaRPr lang="en-CA" sz="3400" dirty="0"/>
          </a:p>
          <a:p>
            <a:pPr algn="ctr">
              <a:buFont typeface="Wingdings" pitchFamily="2" charset="2"/>
              <a:buNone/>
            </a:pPr>
            <a:r>
              <a:rPr lang="en-CA" sz="3400" dirty="0">
                <a:hlinkClick r:id="rId2" action="ppaction://hlinksldjump"/>
              </a:rPr>
              <a:t>RETURN</a:t>
            </a:r>
            <a:endParaRPr lang="en-CA" sz="3400" dirty="0"/>
          </a:p>
          <a:p>
            <a:pPr>
              <a:buFont typeface="Wingdings" pitchFamily="2" charset="2"/>
              <a:buNone/>
            </a:pP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Religion 300</a:t>
            </a:r>
            <a:endParaRPr lang="en-US" dirty="0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en-CA" dirty="0"/>
          </a:p>
          <a:p>
            <a:pPr algn="ctr">
              <a:buFont typeface="Wingdings" pitchFamily="2" charset="2"/>
              <a:buNone/>
            </a:pPr>
            <a:endParaRPr lang="en-CA" sz="3400" dirty="0"/>
          </a:p>
          <a:p>
            <a:pPr algn="ctr">
              <a:buFont typeface="Wingdings" pitchFamily="2" charset="2"/>
              <a:buNone/>
            </a:pPr>
            <a:r>
              <a:rPr lang="en-CA" sz="3400" dirty="0" err="1" smtClean="0"/>
              <a:t>Ma`at</a:t>
            </a:r>
            <a:endParaRPr lang="en-CA" sz="3400" dirty="0"/>
          </a:p>
          <a:p>
            <a:pPr>
              <a:buFont typeface="Wingdings" pitchFamily="2" charset="2"/>
              <a:buNone/>
            </a:pPr>
            <a:endParaRPr lang="en-CA" sz="3400" dirty="0"/>
          </a:p>
          <a:p>
            <a:pPr algn="ctr">
              <a:buFont typeface="Wingdings" pitchFamily="2" charset="2"/>
              <a:buNone/>
            </a:pPr>
            <a:r>
              <a:rPr lang="en-CA" sz="3400" dirty="0">
                <a:hlinkClick r:id="rId2" action="ppaction://hlinksldjump"/>
              </a:rPr>
              <a:t>RETURN</a:t>
            </a:r>
            <a:endParaRPr lang="en-CA" sz="3400" dirty="0"/>
          </a:p>
          <a:p>
            <a:pPr>
              <a:buFont typeface="Wingdings" pitchFamily="2" charset="2"/>
              <a:buNone/>
            </a:pP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Religion 400</a:t>
            </a:r>
            <a:endParaRPr lang="en-US" dirty="0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en-CA" dirty="0"/>
          </a:p>
          <a:p>
            <a:pPr algn="ctr">
              <a:buFont typeface="Wingdings" pitchFamily="2" charset="2"/>
              <a:buNone/>
            </a:pPr>
            <a:endParaRPr lang="en-CA" sz="3400" dirty="0"/>
          </a:p>
          <a:p>
            <a:pPr algn="ctr">
              <a:buFont typeface="Wingdings" pitchFamily="2" charset="2"/>
              <a:buNone/>
            </a:pPr>
            <a:r>
              <a:rPr lang="en-CA" sz="3400" dirty="0" err="1" smtClean="0"/>
              <a:t>Inanna</a:t>
            </a:r>
            <a:endParaRPr lang="en-CA" sz="3400" dirty="0"/>
          </a:p>
          <a:p>
            <a:pPr>
              <a:buFont typeface="Wingdings" pitchFamily="2" charset="2"/>
              <a:buNone/>
            </a:pPr>
            <a:endParaRPr lang="en-CA" dirty="0"/>
          </a:p>
          <a:p>
            <a:pPr algn="ctr">
              <a:buFont typeface="Wingdings" pitchFamily="2" charset="2"/>
              <a:buNone/>
            </a:pPr>
            <a:r>
              <a:rPr lang="en-CA" sz="3400" dirty="0">
                <a:hlinkClick r:id="rId2" action="ppaction://hlinksldjump"/>
              </a:rPr>
              <a:t>RETURN</a:t>
            </a:r>
            <a:endParaRPr lang="en-CA" sz="3400" dirty="0"/>
          </a:p>
          <a:p>
            <a:pPr>
              <a:buFont typeface="Wingdings" pitchFamily="2" charset="2"/>
              <a:buNone/>
            </a:pP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Religion 500</a:t>
            </a:r>
            <a:endParaRPr lang="en-US" dirty="0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en-CA" dirty="0"/>
          </a:p>
          <a:p>
            <a:pPr algn="ctr">
              <a:buFont typeface="Wingdings" pitchFamily="2" charset="2"/>
              <a:buNone/>
            </a:pPr>
            <a:r>
              <a:rPr lang="en-CA" sz="3400" dirty="0" smtClean="0"/>
              <a:t>Osiris</a:t>
            </a:r>
            <a:endParaRPr lang="en-CA" sz="3400" dirty="0"/>
          </a:p>
          <a:p>
            <a:pPr>
              <a:buFont typeface="Wingdings" pitchFamily="2" charset="2"/>
              <a:buNone/>
            </a:pPr>
            <a:endParaRPr lang="en-CA" dirty="0"/>
          </a:p>
          <a:p>
            <a:pPr algn="ctr">
              <a:buFont typeface="Wingdings" pitchFamily="2" charset="2"/>
              <a:buNone/>
            </a:pPr>
            <a:r>
              <a:rPr lang="en-CA" sz="3400" dirty="0">
                <a:hlinkClick r:id="rId2" action="ppaction://hlinksldjump"/>
              </a:rPr>
              <a:t>RETURN</a:t>
            </a:r>
            <a:endParaRPr lang="en-CA" sz="3400" dirty="0"/>
          </a:p>
          <a:p>
            <a:pPr>
              <a:buFont typeface="Wingdings" pitchFamily="2" charset="2"/>
              <a:buNone/>
            </a:pP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Writing 100</a:t>
            </a:r>
            <a:endParaRPr lang="en-US" dirty="0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 typeface="Wingdings" pitchFamily="2" charset="2"/>
              <a:buNone/>
            </a:pPr>
            <a:endParaRPr lang="en-CA" dirty="0" smtClean="0"/>
          </a:p>
          <a:p>
            <a:pPr algn="ctr">
              <a:buFont typeface="Wingdings" pitchFamily="2" charset="2"/>
              <a:buNone/>
            </a:pPr>
            <a:r>
              <a:rPr lang="en-CA" dirty="0" smtClean="0"/>
              <a:t>cuneiform</a:t>
            </a:r>
            <a:endParaRPr lang="en-CA" dirty="0"/>
          </a:p>
          <a:p>
            <a:pPr>
              <a:buFont typeface="Wingdings" pitchFamily="2" charset="2"/>
              <a:buNone/>
            </a:pPr>
            <a:endParaRPr lang="en-CA" sz="3900" dirty="0"/>
          </a:p>
          <a:p>
            <a:pPr algn="ctr">
              <a:buFont typeface="Wingdings" pitchFamily="2" charset="2"/>
              <a:buNone/>
            </a:pPr>
            <a:r>
              <a:rPr lang="en-CA" sz="3400" dirty="0">
                <a:hlinkClick r:id="rId2" action="ppaction://hlinksldjump"/>
              </a:rPr>
              <a:t>RETURN</a:t>
            </a:r>
            <a:endParaRPr lang="en-CA" sz="3400" dirty="0"/>
          </a:p>
          <a:p>
            <a:pPr>
              <a:buFont typeface="Wingdings" pitchFamily="2" charset="2"/>
              <a:buNone/>
            </a:pP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Writing 200</a:t>
            </a:r>
            <a:endParaRPr lang="en-US" dirty="0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en-CA" dirty="0"/>
          </a:p>
          <a:p>
            <a:pPr algn="ctr">
              <a:buFont typeface="Wingdings" pitchFamily="2" charset="2"/>
              <a:buNone/>
            </a:pPr>
            <a:r>
              <a:rPr lang="en-CA" sz="3400" dirty="0" smtClean="0"/>
              <a:t>Reed stylus, clay tablets</a:t>
            </a:r>
            <a:endParaRPr lang="en-CA" sz="3400" dirty="0"/>
          </a:p>
          <a:p>
            <a:pPr>
              <a:buFont typeface="Wingdings" pitchFamily="2" charset="2"/>
              <a:buNone/>
            </a:pPr>
            <a:endParaRPr lang="en-CA" sz="3400" dirty="0"/>
          </a:p>
          <a:p>
            <a:pPr algn="ctr">
              <a:buFont typeface="Wingdings" pitchFamily="2" charset="2"/>
              <a:buNone/>
            </a:pPr>
            <a:r>
              <a:rPr lang="en-CA" sz="3400" dirty="0">
                <a:hlinkClick r:id="rId2" action="ppaction://hlinksldjump"/>
              </a:rPr>
              <a:t>RETURN</a:t>
            </a:r>
            <a:endParaRPr lang="en-CA" sz="3400" dirty="0"/>
          </a:p>
          <a:p>
            <a:pPr>
              <a:buFont typeface="Wingdings" pitchFamily="2" charset="2"/>
              <a:buNone/>
            </a:pP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Writing 300</a:t>
            </a:r>
            <a:endParaRPr lang="en-US" dirty="0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en-CA" dirty="0"/>
          </a:p>
          <a:p>
            <a:pPr algn="ctr">
              <a:buFont typeface="Wingdings" pitchFamily="2" charset="2"/>
              <a:buNone/>
            </a:pPr>
            <a:r>
              <a:rPr lang="en-CA" dirty="0" smtClean="0"/>
              <a:t>hieroglyphics</a:t>
            </a:r>
            <a:endParaRPr lang="en-CA" dirty="0"/>
          </a:p>
          <a:p>
            <a:pPr>
              <a:buFont typeface="Wingdings" pitchFamily="2" charset="2"/>
              <a:buNone/>
            </a:pPr>
            <a:endParaRPr lang="en-CA" sz="3400" dirty="0"/>
          </a:p>
          <a:p>
            <a:pPr algn="ctr">
              <a:buFont typeface="Wingdings" pitchFamily="2" charset="2"/>
              <a:buNone/>
            </a:pPr>
            <a:r>
              <a:rPr lang="en-CA" sz="3400" dirty="0">
                <a:hlinkClick r:id="rId2" action="ppaction://hlinksldjump"/>
              </a:rPr>
              <a:t>RETURN</a:t>
            </a:r>
            <a:endParaRPr lang="en-CA" sz="3400" dirty="0"/>
          </a:p>
          <a:p>
            <a:pPr>
              <a:buFont typeface="Wingdings" pitchFamily="2" charset="2"/>
              <a:buNone/>
            </a:pP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Pharaohs 400</a:t>
            </a:r>
            <a:endParaRPr lang="en-CA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CA" dirty="0"/>
              <a:t>	</a:t>
            </a:r>
          </a:p>
          <a:p>
            <a:pPr algn="ctr">
              <a:buNone/>
            </a:pPr>
            <a:r>
              <a:rPr lang="en-CA" dirty="0" smtClean="0"/>
              <a:t>This young pharaoh’s tomb contained great treasures and one of Egypt’s greatest mysteries.</a:t>
            </a:r>
          </a:p>
          <a:p>
            <a:pPr algn="ctr">
              <a:buFont typeface="Wingdings" pitchFamily="2" charset="2"/>
              <a:buNone/>
            </a:pPr>
            <a:endParaRPr lang="en-CA" dirty="0"/>
          </a:p>
          <a:p>
            <a:pPr algn="ctr">
              <a:buFont typeface="Wingdings" pitchFamily="2" charset="2"/>
              <a:buNone/>
            </a:pPr>
            <a:r>
              <a:rPr lang="en-CA" dirty="0" smtClean="0">
                <a:hlinkClick r:id="rId2" action="ppaction://hlinksldjump"/>
              </a:rPr>
              <a:t>ANSWER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Writing 400</a:t>
            </a:r>
            <a:endParaRPr lang="en-US" dirty="0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 typeface="Wingdings" pitchFamily="2" charset="2"/>
              <a:buNone/>
            </a:pPr>
            <a:endParaRPr lang="en-CA" sz="3400" dirty="0"/>
          </a:p>
          <a:p>
            <a:pPr algn="ctr">
              <a:buFont typeface="Wingdings" pitchFamily="2" charset="2"/>
              <a:buNone/>
            </a:pPr>
            <a:r>
              <a:rPr lang="en-CA" sz="3400" dirty="0" smtClean="0"/>
              <a:t>hieratic</a:t>
            </a:r>
            <a:endParaRPr lang="en-CA" sz="3400" dirty="0"/>
          </a:p>
          <a:p>
            <a:pPr>
              <a:buFont typeface="Wingdings" pitchFamily="2" charset="2"/>
              <a:buNone/>
            </a:pPr>
            <a:endParaRPr lang="en-CA" sz="3400" dirty="0"/>
          </a:p>
          <a:p>
            <a:pPr algn="ctr">
              <a:buFont typeface="Wingdings" pitchFamily="2" charset="2"/>
              <a:buNone/>
            </a:pPr>
            <a:r>
              <a:rPr lang="en-CA" sz="3400" dirty="0">
                <a:hlinkClick r:id="rId2" action="ppaction://hlinksldjump"/>
              </a:rPr>
              <a:t>RETURN</a:t>
            </a:r>
            <a:endParaRPr lang="en-CA" sz="3400" dirty="0"/>
          </a:p>
          <a:p>
            <a:pPr>
              <a:buFont typeface="Wingdings" pitchFamily="2" charset="2"/>
              <a:buNone/>
            </a:pP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Writing 500</a:t>
            </a:r>
            <a:endParaRPr lang="en-US" dirty="0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 typeface="Wingdings" pitchFamily="2" charset="2"/>
              <a:buNone/>
            </a:pPr>
            <a:endParaRPr lang="en-CA" sz="3400" dirty="0"/>
          </a:p>
          <a:p>
            <a:pPr algn="ctr">
              <a:buFont typeface="Wingdings" pitchFamily="2" charset="2"/>
              <a:buNone/>
            </a:pPr>
            <a:r>
              <a:rPr lang="en-CA" sz="3400" dirty="0" smtClean="0"/>
              <a:t>cartouche</a:t>
            </a:r>
            <a:endParaRPr lang="en-CA" sz="3400" dirty="0"/>
          </a:p>
          <a:p>
            <a:pPr>
              <a:buFont typeface="Wingdings" pitchFamily="2" charset="2"/>
              <a:buNone/>
            </a:pPr>
            <a:endParaRPr lang="en-CA" sz="3400" dirty="0"/>
          </a:p>
          <a:p>
            <a:pPr algn="ctr">
              <a:buFont typeface="Wingdings" pitchFamily="2" charset="2"/>
              <a:buNone/>
            </a:pPr>
            <a:r>
              <a:rPr lang="en-CA" sz="3400" dirty="0">
                <a:hlinkClick r:id="rId2" action="ppaction://hlinksldjump"/>
              </a:rPr>
              <a:t>RETURN</a:t>
            </a:r>
            <a:endParaRPr lang="en-CA" sz="3400" dirty="0"/>
          </a:p>
          <a:p>
            <a:pPr>
              <a:buFont typeface="Wingdings" pitchFamily="2" charset="2"/>
              <a:buNone/>
            </a:pP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Pharoahs</a:t>
            </a:r>
            <a:r>
              <a:rPr lang="en-CA" dirty="0" smtClean="0"/>
              <a:t> 500</a:t>
            </a:r>
            <a:endParaRPr lang="en-CA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CA" dirty="0"/>
              <a:t>	</a:t>
            </a:r>
          </a:p>
          <a:p>
            <a:pPr algn="ctr">
              <a:buNone/>
            </a:pPr>
            <a:r>
              <a:rPr lang="en-CA" dirty="0" smtClean="0"/>
              <a:t>This pharaoh, the first monotheist ruler of Egypt, rejected traditional Egyptian gods in favour of Aton, the sun god.</a:t>
            </a:r>
            <a:endParaRPr lang="en-CA" dirty="0"/>
          </a:p>
          <a:p>
            <a:pPr algn="ctr">
              <a:buFont typeface="Wingdings" pitchFamily="2" charset="2"/>
              <a:buNone/>
            </a:pPr>
            <a:endParaRPr lang="en-CA" dirty="0" smtClean="0">
              <a:hlinkClick r:id="rId2" action="ppaction://hlinksldjump"/>
            </a:endParaRPr>
          </a:p>
          <a:p>
            <a:pPr algn="ctr">
              <a:buFont typeface="Wingdings" pitchFamily="2" charset="2"/>
              <a:buNone/>
            </a:pPr>
            <a:r>
              <a:rPr lang="en-CA" dirty="0" smtClean="0">
                <a:hlinkClick r:id="rId2" action="ppaction://hlinksldjump"/>
              </a:rPr>
              <a:t>ANSWER</a:t>
            </a:r>
            <a:endParaRPr lang="en-CA" dirty="0"/>
          </a:p>
          <a:p>
            <a:pPr>
              <a:buFont typeface="Wingdings" pitchFamily="2" charset="2"/>
              <a:buNone/>
            </a:pPr>
            <a:endParaRPr lang="en-CA" dirty="0"/>
          </a:p>
          <a:p>
            <a:pPr>
              <a:buFont typeface="Wingdings" pitchFamily="2" charset="2"/>
              <a:buNone/>
            </a:pP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Structures 100</a:t>
            </a:r>
            <a:endParaRPr lang="en-CA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6738" y="1752600"/>
            <a:ext cx="5013374" cy="4267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en-CA" dirty="0"/>
          </a:p>
          <a:p>
            <a:pPr algn="ctr">
              <a:buNone/>
            </a:pPr>
            <a:r>
              <a:rPr lang="en-CA" dirty="0" smtClean="0"/>
              <a:t>This massive structure, which resembles a pyramid, was built in Mesopotamia.</a:t>
            </a:r>
          </a:p>
          <a:p>
            <a:pPr algn="ctr">
              <a:buFont typeface="Wingdings" pitchFamily="2" charset="2"/>
              <a:buNone/>
            </a:pPr>
            <a:endParaRPr lang="en-CA" dirty="0"/>
          </a:p>
          <a:p>
            <a:pPr algn="ctr">
              <a:buFont typeface="Wingdings" pitchFamily="2" charset="2"/>
              <a:buNone/>
            </a:pPr>
            <a:r>
              <a:rPr lang="en-CA" dirty="0">
                <a:hlinkClick r:id="rId2" action="ppaction://hlinksldjump"/>
              </a:rPr>
              <a:t>ANSWER</a:t>
            </a:r>
            <a:endParaRPr lang="en-CA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6136" y="2348880"/>
            <a:ext cx="3095625" cy="2324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Structures 200</a:t>
            </a:r>
            <a:endParaRPr lang="en-CA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6738" y="1752600"/>
            <a:ext cx="3861246" cy="42672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CA" dirty="0"/>
              <a:t>	</a:t>
            </a:r>
          </a:p>
          <a:p>
            <a:pPr algn="ctr">
              <a:buNone/>
            </a:pPr>
            <a:r>
              <a:rPr lang="en-CA" sz="2400" dirty="0" smtClean="0"/>
              <a:t>This megalith is found in England.  It is believed to be a burial ground for wealthy and powerful families.</a:t>
            </a:r>
          </a:p>
          <a:p>
            <a:pPr algn="ctr">
              <a:buFont typeface="Wingdings" pitchFamily="2" charset="2"/>
              <a:buNone/>
            </a:pPr>
            <a:endParaRPr lang="en-CA" sz="2400" dirty="0"/>
          </a:p>
          <a:p>
            <a:pPr algn="ctr">
              <a:buFont typeface="Wingdings" pitchFamily="2" charset="2"/>
              <a:buNone/>
            </a:pPr>
            <a:r>
              <a:rPr lang="en-CA" sz="2400" dirty="0">
                <a:hlinkClick r:id="rId2" action="ppaction://hlinksldjump"/>
              </a:rPr>
              <a:t>ANSWER</a:t>
            </a:r>
            <a:endParaRPr lang="en-CA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2938" y="2362200"/>
            <a:ext cx="4200136" cy="31550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Structures 300</a:t>
            </a:r>
            <a:endParaRPr lang="en-CA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6738" y="1752600"/>
            <a:ext cx="5013374" cy="42672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endParaRPr lang="en-CA" dirty="0"/>
          </a:p>
          <a:p>
            <a:pPr algn="ctr">
              <a:buNone/>
            </a:pPr>
            <a:r>
              <a:rPr lang="en-CA" dirty="0" smtClean="0"/>
              <a:t>Found at sites like </a:t>
            </a:r>
            <a:r>
              <a:rPr lang="en-CA" dirty="0" err="1" smtClean="0"/>
              <a:t>Karnak</a:t>
            </a:r>
            <a:r>
              <a:rPr lang="en-CA" dirty="0" smtClean="0"/>
              <a:t>, these tall, narrow structures</a:t>
            </a:r>
          </a:p>
          <a:p>
            <a:pPr algn="ctr">
              <a:buNone/>
            </a:pPr>
            <a:r>
              <a:rPr lang="en-CA" dirty="0"/>
              <a:t> </a:t>
            </a:r>
            <a:r>
              <a:rPr lang="en-CA" dirty="0" smtClean="0"/>
              <a:t>were adorned with hieroglyphic text. </a:t>
            </a:r>
          </a:p>
          <a:p>
            <a:pPr algn="ctr">
              <a:buFont typeface="Wingdings" pitchFamily="2" charset="2"/>
              <a:buNone/>
            </a:pPr>
            <a:endParaRPr lang="en-CA" dirty="0"/>
          </a:p>
          <a:p>
            <a:pPr algn="ctr">
              <a:buFont typeface="Wingdings" pitchFamily="2" charset="2"/>
              <a:buNone/>
            </a:pPr>
            <a:r>
              <a:rPr lang="en-CA" dirty="0">
                <a:hlinkClick r:id="rId2" action="ppaction://hlinksldjump"/>
              </a:rPr>
              <a:t>ANSWER</a:t>
            </a:r>
            <a:endParaRPr lang="en-CA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2285" y="1844824"/>
            <a:ext cx="2365453" cy="35420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file">
  <a:themeElements>
    <a:clrScheme name="Profil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e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Profile</Template>
  <TotalTime>578</TotalTime>
  <Words>548</Words>
  <Application>Microsoft Office PowerPoint</Application>
  <PresentationFormat>On-screen Show (4:3)</PresentationFormat>
  <Paragraphs>294</Paragraphs>
  <Slides>51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6" baseType="lpstr">
      <vt:lpstr>Arial</vt:lpstr>
      <vt:lpstr>Times New Roman</vt:lpstr>
      <vt:lpstr>Verdana</vt:lpstr>
      <vt:lpstr>Wingdings</vt:lpstr>
      <vt:lpstr>Profile</vt:lpstr>
      <vt:lpstr>Jeopardy Review</vt:lpstr>
      <vt:lpstr>Pharaohs 100</vt:lpstr>
      <vt:lpstr>Pharaohs 200</vt:lpstr>
      <vt:lpstr>Pharaohs 300</vt:lpstr>
      <vt:lpstr>Pharaohs 400</vt:lpstr>
      <vt:lpstr>Pharoahs 500</vt:lpstr>
      <vt:lpstr>Structures 100</vt:lpstr>
      <vt:lpstr>Structures 200</vt:lpstr>
      <vt:lpstr>Structures 300</vt:lpstr>
      <vt:lpstr>Structures 400</vt:lpstr>
      <vt:lpstr>Structures 500</vt:lpstr>
      <vt:lpstr>Places 100</vt:lpstr>
      <vt:lpstr>Places 200</vt:lpstr>
      <vt:lpstr>Places 300</vt:lpstr>
      <vt:lpstr>Places 400</vt:lpstr>
      <vt:lpstr>Places 500</vt:lpstr>
      <vt:lpstr>Religion 100</vt:lpstr>
      <vt:lpstr>Religion 200</vt:lpstr>
      <vt:lpstr>Religion 300</vt:lpstr>
      <vt:lpstr>Religion 400</vt:lpstr>
      <vt:lpstr>Religion 500</vt:lpstr>
      <vt:lpstr>Writing 100</vt:lpstr>
      <vt:lpstr>Writing 200</vt:lpstr>
      <vt:lpstr>Writing 300</vt:lpstr>
      <vt:lpstr>Writing 400</vt:lpstr>
      <vt:lpstr>Writing 500</vt:lpstr>
      <vt:lpstr>Pharaohs 100</vt:lpstr>
      <vt:lpstr>Pharaohs 200</vt:lpstr>
      <vt:lpstr>Pharaohs 300</vt:lpstr>
      <vt:lpstr>Pharaohs 400</vt:lpstr>
      <vt:lpstr>Pharaohs 500</vt:lpstr>
      <vt:lpstr>Structures 100</vt:lpstr>
      <vt:lpstr>Structures 200</vt:lpstr>
      <vt:lpstr>Structures 300</vt:lpstr>
      <vt:lpstr>Structures 400</vt:lpstr>
      <vt:lpstr>Structures 500</vt:lpstr>
      <vt:lpstr>Places 100</vt:lpstr>
      <vt:lpstr>Places 200</vt:lpstr>
      <vt:lpstr>Places 300</vt:lpstr>
      <vt:lpstr>Places 400</vt:lpstr>
      <vt:lpstr>Places 500</vt:lpstr>
      <vt:lpstr>Religion 100</vt:lpstr>
      <vt:lpstr>Religion 200</vt:lpstr>
      <vt:lpstr>Religion 300</vt:lpstr>
      <vt:lpstr>Religion 400</vt:lpstr>
      <vt:lpstr>Religion 500</vt:lpstr>
      <vt:lpstr>Writing 100</vt:lpstr>
      <vt:lpstr>Writing 200</vt:lpstr>
      <vt:lpstr>Writing 300</vt:lpstr>
      <vt:lpstr>Writing 400</vt:lpstr>
      <vt:lpstr>Writing 500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Danik Lafleur</dc:creator>
  <cp:lastModifiedBy>Danik Lafleur</cp:lastModifiedBy>
  <cp:revision>41</cp:revision>
  <dcterms:created xsi:type="dcterms:W3CDTF">2010-11-02T00:16:16Z</dcterms:created>
  <dcterms:modified xsi:type="dcterms:W3CDTF">2018-03-06T01:39:13Z</dcterms:modified>
</cp:coreProperties>
</file>