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0" r:id="rId5"/>
    <p:sldId id="261" r:id="rId6"/>
    <p:sldId id="258" r:id="rId7"/>
    <p:sldId id="259" r:id="rId8"/>
    <p:sldId id="262" r:id="rId9"/>
    <p:sldId id="264" r:id="rId10"/>
    <p:sldId id="267"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D44DFE-14CE-41CC-A993-DD6035A06872}"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44DFE-14CE-41CC-A993-DD6035A06872}"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44DFE-14CE-41CC-A993-DD6035A06872}"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D44DFE-14CE-41CC-A993-DD6035A06872}"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D44DFE-14CE-41CC-A993-DD6035A06872}"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D44DFE-14CE-41CC-A993-DD6035A06872}"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D44DFE-14CE-41CC-A993-DD6035A06872}"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D44DFE-14CE-41CC-A993-DD6035A06872}"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44DFE-14CE-41CC-A993-DD6035A06872}"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D44DFE-14CE-41CC-A993-DD6035A06872}"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D44DFE-14CE-41CC-A993-DD6035A06872}"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515BD4-A7EF-4E70-BF2A-771D2EE334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44DFE-14CE-41CC-A993-DD6035A06872}" type="datetimeFigureOut">
              <a:rPr lang="en-US" smtClean="0"/>
              <a:t>5/15/2019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15BD4-A7EF-4E70-BF2A-771D2EE334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Industrial Revolution</a:t>
            </a:r>
          </a:p>
        </p:txBody>
      </p:sp>
      <p:sp>
        <p:nvSpPr>
          <p:cNvPr id="3" name="Subtitle 2"/>
          <p:cNvSpPr>
            <a:spLocks noGrp="1"/>
          </p:cNvSpPr>
          <p:nvPr>
            <p:ph type="subTitle" idx="1"/>
          </p:nvPr>
        </p:nvSpPr>
        <p:spPr/>
        <p:txBody>
          <a:bodyPr/>
          <a:lstStyle/>
          <a:p>
            <a:r>
              <a:rPr lang="en-US" dirty="0"/>
              <a:t>A View from Below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476672"/>
            <a:ext cx="7846640" cy="794519"/>
          </a:xfrm>
        </p:spPr>
        <p:txBody>
          <a:bodyPr/>
          <a:lstStyle/>
          <a:p>
            <a:r>
              <a:rPr lang="en-CA" dirty="0"/>
              <a:t>Life In Urban Communities</a:t>
            </a:r>
          </a:p>
        </p:txBody>
      </p:sp>
      <p:sp>
        <p:nvSpPr>
          <p:cNvPr id="3" name="Subtitle 2"/>
          <p:cNvSpPr>
            <a:spLocks noGrp="1"/>
          </p:cNvSpPr>
          <p:nvPr>
            <p:ph type="subTitle" idx="1"/>
          </p:nvPr>
        </p:nvSpPr>
        <p:spPr>
          <a:xfrm>
            <a:off x="251520" y="1556792"/>
            <a:ext cx="7488832" cy="1800770"/>
          </a:xfrm>
        </p:spPr>
        <p:txBody>
          <a:bodyPr>
            <a:normAutofit fontScale="70000" lnSpcReduction="20000"/>
          </a:bodyPr>
          <a:lstStyle/>
          <a:p>
            <a:pPr marL="457200" indent="-457200" algn="l">
              <a:buFont typeface="Arial" pitchFamily="34" charset="0"/>
              <a:buChar char="•"/>
            </a:pPr>
            <a:r>
              <a:rPr lang="en-CA" dirty="0">
                <a:solidFill>
                  <a:schemeClr val="tx1"/>
                </a:solidFill>
              </a:rPr>
              <a:t>Ruled by priests</a:t>
            </a:r>
          </a:p>
          <a:p>
            <a:pPr marL="457200" indent="-457200" algn="l">
              <a:buFont typeface="Arial" pitchFamily="34" charset="0"/>
              <a:buChar char="•"/>
            </a:pPr>
            <a:r>
              <a:rPr lang="en-CA" dirty="0">
                <a:solidFill>
                  <a:schemeClr val="tx1"/>
                </a:solidFill>
              </a:rPr>
              <a:t>Filthy</a:t>
            </a:r>
          </a:p>
          <a:p>
            <a:pPr marL="457200" indent="-457200" algn="l">
              <a:buFont typeface="Arial" pitchFamily="34" charset="0"/>
              <a:buChar char="•"/>
            </a:pPr>
            <a:r>
              <a:rPr lang="en-CA" dirty="0">
                <a:solidFill>
                  <a:schemeClr val="tx1"/>
                </a:solidFill>
              </a:rPr>
              <a:t>Disease ridden</a:t>
            </a:r>
          </a:p>
          <a:p>
            <a:pPr marL="457200" indent="-457200" algn="l">
              <a:buFont typeface="Arial" pitchFamily="34" charset="0"/>
              <a:buChar char="•"/>
            </a:pPr>
            <a:r>
              <a:rPr lang="en-CA" dirty="0">
                <a:solidFill>
                  <a:schemeClr val="tx1"/>
                </a:solidFill>
              </a:rPr>
              <a:t>Overcrowded</a:t>
            </a:r>
          </a:p>
          <a:p>
            <a:pPr marL="457200" indent="-457200" algn="l">
              <a:buFont typeface="Arial" pitchFamily="34" charset="0"/>
              <a:buChar char="•"/>
            </a:pPr>
            <a:r>
              <a:rPr lang="en-CA" dirty="0">
                <a:solidFill>
                  <a:schemeClr val="tx1"/>
                </a:solidFill>
              </a:rPr>
              <a:t>Deserted at night except for thieves</a:t>
            </a:r>
          </a:p>
          <a:p>
            <a:pPr marL="457200" indent="-457200" algn="l">
              <a:buFont typeface="Arial" pitchFamily="34" charset="0"/>
              <a:buChar char="•"/>
            </a:pPr>
            <a:endParaRPr lang="en-CA" dirty="0"/>
          </a:p>
        </p:txBody>
      </p:sp>
      <p:sp>
        <p:nvSpPr>
          <p:cNvPr id="4" name="Content Placeholder 2"/>
          <p:cNvSpPr txBox="1">
            <a:spLocks/>
          </p:cNvSpPr>
          <p:nvPr/>
        </p:nvSpPr>
        <p:spPr>
          <a:xfrm>
            <a:off x="457200" y="3286124"/>
            <a:ext cx="8229600" cy="2840039"/>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200" b="1" i="0" u="none" strike="noStrike" kern="1200" cap="none" spc="0" normalizeH="0" baseline="0" noProof="0" dirty="0">
                <a:ln>
                  <a:noFill/>
                </a:ln>
                <a:effectLst/>
                <a:uLnTx/>
                <a:uFillTx/>
                <a:latin typeface="+mn-lt"/>
                <a:ea typeface="+mn-ea"/>
                <a:cs typeface="+mn-cs"/>
              </a:rPr>
              <a:t>Rich lived in west</a:t>
            </a:r>
          </a:p>
          <a:p>
            <a:pPr marL="914400" marR="0" lvl="2"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200" b="0" i="0" u="none" strike="noStrike" kern="1200" cap="none" spc="0" normalizeH="0" baseline="0" noProof="0" dirty="0">
                <a:ln>
                  <a:noFill/>
                </a:ln>
                <a:effectLst/>
                <a:uLnTx/>
                <a:uFillTx/>
                <a:latin typeface="+mn-lt"/>
                <a:ea typeface="+mn-ea"/>
                <a:cs typeface="+mn-cs"/>
              </a:rPr>
              <a:t>“They lived upwind to avoid the smells of the poor.”</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CA" sz="2200" b="1" i="0" u="none" strike="noStrike" kern="1200" cap="none" spc="0" normalizeH="0" baseline="0" noProof="0" dirty="0">
                <a:ln>
                  <a:noFill/>
                </a:ln>
                <a:effectLst/>
                <a:uLnTx/>
                <a:uFillTx/>
                <a:latin typeface="+mn-lt"/>
                <a:ea typeface="+mn-ea"/>
                <a:cs typeface="+mn-cs"/>
              </a:rPr>
              <a:t>Poor lived in east</a:t>
            </a:r>
          </a:p>
        </p:txBody>
      </p:sp>
    </p:spTree>
    <p:extLst>
      <p:ext uri="{BB962C8B-B14F-4D97-AF65-F5344CB8AC3E}">
        <p14:creationId xmlns:p14="http://schemas.microsoft.com/office/powerpoint/2010/main" val="1891128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Working Conditions</a:t>
            </a:r>
          </a:p>
        </p:txBody>
      </p:sp>
      <p:sp>
        <p:nvSpPr>
          <p:cNvPr id="3" name="Content Placeholder 2"/>
          <p:cNvSpPr>
            <a:spLocks noGrp="1"/>
          </p:cNvSpPr>
          <p:nvPr>
            <p:ph idx="1"/>
          </p:nvPr>
        </p:nvSpPr>
        <p:spPr>
          <a:xfrm>
            <a:off x="457200" y="1600201"/>
            <a:ext cx="8229600" cy="1971676"/>
          </a:xfrm>
        </p:spPr>
        <p:txBody>
          <a:bodyPr>
            <a:normAutofit fontScale="77500" lnSpcReduction="20000"/>
          </a:bodyPr>
          <a:lstStyle/>
          <a:p>
            <a:r>
              <a:rPr lang="en-CA" dirty="0"/>
              <a:t>Hours worked became regulated by clocks.</a:t>
            </a:r>
          </a:p>
          <a:p>
            <a:r>
              <a:rPr lang="en-CA" dirty="0"/>
              <a:t>Work discipline was harsh.</a:t>
            </a:r>
          </a:p>
          <a:p>
            <a:r>
              <a:rPr lang="en-CA" dirty="0"/>
              <a:t>Overcrowding destroyed privacy and dignity.</a:t>
            </a:r>
          </a:p>
          <a:p>
            <a:r>
              <a:rPr lang="en-CA" dirty="0"/>
              <a:t>Conditions were similar to </a:t>
            </a:r>
            <a:r>
              <a:rPr lang="en-CA"/>
              <a:t>conditions in 3</a:t>
            </a:r>
            <a:r>
              <a:rPr lang="en-CA" baseline="30000"/>
              <a:t>rd</a:t>
            </a:r>
            <a:r>
              <a:rPr lang="en-CA"/>
              <a:t> world </a:t>
            </a:r>
            <a:r>
              <a:rPr lang="en-CA" dirty="0"/>
              <a:t>countries today</a:t>
            </a:r>
          </a:p>
        </p:txBody>
      </p:sp>
      <p:pic>
        <p:nvPicPr>
          <p:cNvPr id="6146" name="Picture 2" descr="http://t3.gstatic.com/images?q=tbn:ANd9GcS3wbbiNm7CaWMHWhg20J8cKGVpISvEnaJFXdeAaZjJ7bigfwGFM8e9oVA4"/>
          <p:cNvPicPr>
            <a:picLocks noChangeAspect="1" noChangeArrowheads="1"/>
          </p:cNvPicPr>
          <p:nvPr/>
        </p:nvPicPr>
        <p:blipFill>
          <a:blip r:embed="rId2" cstate="print"/>
          <a:srcRect/>
          <a:stretch>
            <a:fillRect/>
          </a:stretch>
        </p:blipFill>
        <p:spPr bwMode="auto">
          <a:xfrm>
            <a:off x="3071802" y="3571876"/>
            <a:ext cx="2947993" cy="2883059"/>
          </a:xfrm>
          <a:prstGeom prst="rect">
            <a:avLst/>
          </a:prstGeom>
          <a:noFill/>
        </p:spPr>
      </p:pic>
    </p:spTree>
    <p:extLst>
      <p:ext uri="{BB962C8B-B14F-4D97-AF65-F5344CB8AC3E}">
        <p14:creationId xmlns:p14="http://schemas.microsoft.com/office/powerpoint/2010/main" val="3058619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Housing Conditions of the Poor</a:t>
            </a:r>
          </a:p>
        </p:txBody>
      </p:sp>
      <p:sp>
        <p:nvSpPr>
          <p:cNvPr id="3" name="Content Placeholder 2"/>
          <p:cNvSpPr>
            <a:spLocks noGrp="1"/>
          </p:cNvSpPr>
          <p:nvPr>
            <p:ph idx="1"/>
          </p:nvPr>
        </p:nvSpPr>
        <p:spPr>
          <a:xfrm>
            <a:off x="457200" y="1600201"/>
            <a:ext cx="8229600" cy="1900237"/>
          </a:xfrm>
        </p:spPr>
        <p:txBody>
          <a:bodyPr>
            <a:normAutofit fontScale="85000" lnSpcReduction="10000"/>
          </a:bodyPr>
          <a:lstStyle/>
          <a:p>
            <a:r>
              <a:rPr lang="en-CA" dirty="0"/>
              <a:t>The rich lived on lower floor of apartment buildings.</a:t>
            </a:r>
          </a:p>
          <a:p>
            <a:r>
              <a:rPr lang="en-CA" dirty="0"/>
              <a:t>Attics and cellars were unheated and unventilated.</a:t>
            </a:r>
          </a:p>
          <a:p>
            <a:r>
              <a:rPr lang="en-CA" dirty="0"/>
              <a:t>People desired to live close to place of employment</a:t>
            </a:r>
          </a:p>
          <a:p>
            <a:endParaRPr lang="en-CA" dirty="0"/>
          </a:p>
          <a:p>
            <a:endParaRPr lang="en-CA" dirty="0"/>
          </a:p>
          <a:p>
            <a:endParaRPr lang="en-CA" dirty="0"/>
          </a:p>
        </p:txBody>
      </p:sp>
      <p:sp>
        <p:nvSpPr>
          <p:cNvPr id="4" name="Content Placeholder 2"/>
          <p:cNvSpPr txBox="1">
            <a:spLocks/>
          </p:cNvSpPr>
          <p:nvPr/>
        </p:nvSpPr>
        <p:spPr>
          <a:xfrm>
            <a:off x="457200" y="4214818"/>
            <a:ext cx="8229600" cy="1911345"/>
          </a:xfrm>
          <a:prstGeom prst="rect">
            <a:avLst/>
          </a:prstGeom>
        </p:spPr>
        <p:txBody>
          <a:bodyPr vert="horz" lIns="91440" tIns="45720" rIns="91440" bIns="45720" rtlCol="0">
            <a:normAutofit fontScale="850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a:ln>
                  <a:noFill/>
                </a:ln>
                <a:solidFill>
                  <a:schemeClr val="tx1"/>
                </a:solidFill>
                <a:effectLst/>
                <a:uLnTx/>
                <a:uFillTx/>
                <a:latin typeface="+mn-lt"/>
                <a:ea typeface="+mn-ea"/>
                <a:cs typeface="+mn-cs"/>
              </a:rPr>
              <a:t>Cities doubled in population every ten to twelve years.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CA" sz="3200" b="0" i="0" u="none" strike="noStrike" kern="1200" cap="none" spc="0" normalizeH="0" baseline="0" noProof="0" dirty="0">
                <a:ln>
                  <a:noFill/>
                </a:ln>
                <a:solidFill>
                  <a:schemeClr val="tx1"/>
                </a:solidFill>
                <a:effectLst/>
                <a:uLnTx/>
                <a:uFillTx/>
                <a:latin typeface="+mn-lt"/>
                <a:ea typeface="+mn-ea"/>
                <a:cs typeface="+mn-cs"/>
              </a:rPr>
              <a:t>Limited room became a problem because the infrastructure</a:t>
            </a:r>
            <a:r>
              <a:rPr kumimoji="0" lang="en-CA" sz="3200" b="0" i="0" u="none" strike="noStrike" kern="1200" cap="none" spc="0" normalizeH="0" noProof="0" dirty="0">
                <a:ln>
                  <a:noFill/>
                </a:ln>
                <a:solidFill>
                  <a:schemeClr val="tx1"/>
                </a:solidFill>
                <a:effectLst/>
                <a:uLnTx/>
                <a:uFillTx/>
                <a:latin typeface="+mn-lt"/>
                <a:ea typeface="+mn-ea"/>
                <a:cs typeface="+mn-cs"/>
              </a:rPr>
              <a:t> was unable to keep up with demand.</a:t>
            </a:r>
            <a:endParaRPr kumimoji="0" lang="en-CA"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C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Title 1"/>
          <p:cNvSpPr txBox="1">
            <a:spLocks/>
          </p:cNvSpPr>
          <p:nvPr/>
        </p:nvSpPr>
        <p:spPr>
          <a:xfrm>
            <a:off x="142844" y="307181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CA" sz="4400" b="0" i="0" u="none" strike="noStrike" kern="1200" cap="none" spc="0" normalizeH="0" baseline="0" noProof="0" dirty="0">
                <a:ln>
                  <a:noFill/>
                </a:ln>
                <a:solidFill>
                  <a:schemeClr val="tx1"/>
                </a:solidFill>
                <a:effectLst/>
                <a:uLnTx/>
                <a:uFillTx/>
                <a:latin typeface="+mj-lt"/>
                <a:ea typeface="+mj-ea"/>
                <a:cs typeface="+mj-cs"/>
              </a:rPr>
              <a:t>Population Growth</a:t>
            </a:r>
          </a:p>
        </p:txBody>
      </p:sp>
    </p:spTree>
    <p:extLst>
      <p:ext uri="{BB962C8B-B14F-4D97-AF65-F5344CB8AC3E}">
        <p14:creationId xmlns:p14="http://schemas.microsoft.com/office/powerpoint/2010/main" val="2893562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t>Streets</a:t>
            </a:r>
          </a:p>
        </p:txBody>
      </p:sp>
      <p:sp>
        <p:nvSpPr>
          <p:cNvPr id="3" name="Content Placeholder 2"/>
          <p:cNvSpPr>
            <a:spLocks noGrp="1"/>
          </p:cNvSpPr>
          <p:nvPr>
            <p:ph idx="1"/>
          </p:nvPr>
        </p:nvSpPr>
        <p:spPr>
          <a:xfrm>
            <a:off x="500034" y="1571612"/>
            <a:ext cx="5357850" cy="5141168"/>
          </a:xfrm>
        </p:spPr>
        <p:txBody>
          <a:bodyPr>
            <a:normAutofit fontScale="92500"/>
          </a:bodyPr>
          <a:lstStyle/>
          <a:p>
            <a:r>
              <a:rPr lang="en-CA" dirty="0"/>
              <a:t>damp and shadowed because sunlight rarely reached them</a:t>
            </a:r>
          </a:p>
          <a:p>
            <a:r>
              <a:rPr lang="en-CA" dirty="0"/>
              <a:t>muddy streets</a:t>
            </a:r>
          </a:p>
          <a:p>
            <a:r>
              <a:rPr lang="en-CA" dirty="0"/>
              <a:t>streets littered with garbage and waste</a:t>
            </a:r>
          </a:p>
          <a:p>
            <a:r>
              <a:rPr lang="en-CA" dirty="0"/>
              <a:t>narrow and winding streets</a:t>
            </a:r>
          </a:p>
          <a:p>
            <a:r>
              <a:rPr lang="en-CA" dirty="0"/>
              <a:t>rainwater carried rich garbage and waste into the poor streets</a:t>
            </a:r>
          </a:p>
          <a:p>
            <a:r>
              <a:rPr lang="en-CA" dirty="0"/>
              <a:t>floods occurred often</a:t>
            </a:r>
          </a:p>
          <a:p>
            <a:endParaRPr lang="en-CA" dirty="0"/>
          </a:p>
          <a:p>
            <a:endParaRPr lang="en-CA" dirty="0"/>
          </a:p>
          <a:p>
            <a:pPr lvl="1"/>
            <a:endParaRPr lang="en-CA" dirty="0"/>
          </a:p>
          <a:p>
            <a:pPr lvl="1"/>
            <a:endParaRPr lang="en-CA" dirty="0"/>
          </a:p>
          <a:p>
            <a:pPr lvl="1"/>
            <a:endParaRPr lang="en-CA" dirty="0"/>
          </a:p>
        </p:txBody>
      </p:sp>
      <p:pic>
        <p:nvPicPr>
          <p:cNvPr id="4098" name="Picture 2" descr="http://t0.gstatic.com/images?q=tbn:ANd9GcRxY2ZqaXl-Ur2BcPX1-dx34LKLlR_03PnVN59NYHMvD68fZIOq8mKJSZmh"/>
          <p:cNvPicPr>
            <a:picLocks noChangeAspect="1" noChangeArrowheads="1"/>
          </p:cNvPicPr>
          <p:nvPr/>
        </p:nvPicPr>
        <p:blipFill>
          <a:blip r:embed="rId2" cstate="print"/>
          <a:srcRect/>
          <a:stretch>
            <a:fillRect/>
          </a:stretch>
        </p:blipFill>
        <p:spPr bwMode="auto">
          <a:xfrm>
            <a:off x="5715008" y="2071678"/>
            <a:ext cx="3286148" cy="2506168"/>
          </a:xfrm>
          <a:prstGeom prst="rect">
            <a:avLst/>
          </a:prstGeom>
          <a:noFill/>
        </p:spPr>
      </p:pic>
    </p:spTree>
    <p:extLst>
      <p:ext uri="{BB962C8B-B14F-4D97-AF65-F5344CB8AC3E}">
        <p14:creationId xmlns:p14="http://schemas.microsoft.com/office/powerpoint/2010/main" val="1031168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Housing Problems</a:t>
            </a:r>
          </a:p>
        </p:txBody>
      </p:sp>
      <p:sp>
        <p:nvSpPr>
          <p:cNvPr id="3" name="Content Placeholder 2"/>
          <p:cNvSpPr>
            <a:spLocks noGrp="1"/>
          </p:cNvSpPr>
          <p:nvPr>
            <p:ph idx="1"/>
          </p:nvPr>
        </p:nvSpPr>
        <p:spPr>
          <a:xfrm>
            <a:off x="457200" y="1600200"/>
            <a:ext cx="5257808" cy="4525963"/>
          </a:xfrm>
        </p:spPr>
        <p:txBody>
          <a:bodyPr>
            <a:normAutofit fontScale="92500" lnSpcReduction="20000"/>
          </a:bodyPr>
          <a:lstStyle/>
          <a:p>
            <a:r>
              <a:rPr lang="en-CA" dirty="0"/>
              <a:t>Construction was in the hands of small builders and craftsmen whose ideas were not modern.</a:t>
            </a:r>
          </a:p>
          <a:p>
            <a:r>
              <a:rPr lang="en-CA" dirty="0"/>
              <a:t>Housing was inadequate and expensive.</a:t>
            </a:r>
          </a:p>
          <a:p>
            <a:r>
              <a:rPr lang="en-CA" dirty="0"/>
              <a:t>Each room housed 5 to 6 people.</a:t>
            </a:r>
          </a:p>
          <a:p>
            <a:r>
              <a:rPr lang="en-CA" dirty="0"/>
              <a:t>Cramped living conditions allowed for disease to spread quickly.</a:t>
            </a:r>
          </a:p>
          <a:p>
            <a:endParaRPr lang="en-CA" dirty="0"/>
          </a:p>
        </p:txBody>
      </p:sp>
      <p:pic>
        <p:nvPicPr>
          <p:cNvPr id="2050" name="Picture 2" descr="http://rosswolfe.files.wordpress.com/2011/09/industrial_rev_housing.jpg"/>
          <p:cNvPicPr>
            <a:picLocks noChangeAspect="1" noChangeArrowheads="1"/>
          </p:cNvPicPr>
          <p:nvPr/>
        </p:nvPicPr>
        <p:blipFill>
          <a:blip r:embed="rId2" cstate="print"/>
          <a:srcRect/>
          <a:stretch>
            <a:fillRect/>
          </a:stretch>
        </p:blipFill>
        <p:spPr bwMode="auto">
          <a:xfrm>
            <a:off x="5429256" y="2214554"/>
            <a:ext cx="3513547" cy="2714644"/>
          </a:xfrm>
          <a:prstGeom prst="rect">
            <a:avLst/>
          </a:prstGeom>
          <a:noFill/>
        </p:spPr>
      </p:pic>
    </p:spTree>
    <p:extLst>
      <p:ext uri="{BB962C8B-B14F-4D97-AF65-F5344CB8AC3E}">
        <p14:creationId xmlns:p14="http://schemas.microsoft.com/office/powerpoint/2010/main" val="1153693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Spread of Disease</a:t>
            </a:r>
          </a:p>
        </p:txBody>
      </p:sp>
      <p:sp>
        <p:nvSpPr>
          <p:cNvPr id="3" name="Content Placeholder 2"/>
          <p:cNvSpPr>
            <a:spLocks noGrp="1"/>
          </p:cNvSpPr>
          <p:nvPr>
            <p:ph idx="1"/>
          </p:nvPr>
        </p:nvSpPr>
        <p:spPr/>
        <p:txBody>
          <a:bodyPr/>
          <a:lstStyle/>
          <a:p>
            <a:r>
              <a:rPr lang="en-CA" dirty="0"/>
              <a:t>small, cramped apartments </a:t>
            </a:r>
          </a:p>
          <a:p>
            <a:r>
              <a:rPr lang="en-CA" dirty="0"/>
              <a:t>air-born disease (tuberculosis, influenza, pneumonia)</a:t>
            </a:r>
          </a:p>
          <a:p>
            <a:r>
              <a:rPr lang="en-CA" dirty="0"/>
              <a:t>lack of public hygiene</a:t>
            </a:r>
          </a:p>
          <a:p>
            <a:r>
              <a:rPr lang="en-CA" dirty="0"/>
              <a:t>water contamination</a:t>
            </a:r>
          </a:p>
          <a:p>
            <a:r>
              <a:rPr lang="en-CA" dirty="0"/>
              <a:t>since several families used the same bathroom (“the hole filled quickly”)</a:t>
            </a:r>
          </a:p>
        </p:txBody>
      </p:sp>
    </p:spTree>
    <p:extLst>
      <p:ext uri="{BB962C8B-B14F-4D97-AF65-F5344CB8AC3E}">
        <p14:creationId xmlns:p14="http://schemas.microsoft.com/office/powerpoint/2010/main" val="271789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Population Explosion</a:t>
            </a:r>
          </a:p>
        </p:txBody>
      </p:sp>
      <p:sp>
        <p:nvSpPr>
          <p:cNvPr id="3" name="Content Placeholder 2"/>
          <p:cNvSpPr>
            <a:spLocks noGrp="1"/>
          </p:cNvSpPr>
          <p:nvPr>
            <p:ph sz="half" idx="1"/>
          </p:nvPr>
        </p:nvSpPr>
        <p:spPr/>
        <p:txBody>
          <a:bodyPr>
            <a:normAutofit fontScale="70000" lnSpcReduction="20000"/>
          </a:bodyPr>
          <a:lstStyle/>
          <a:p>
            <a:pPr>
              <a:buNone/>
            </a:pPr>
            <a:r>
              <a:rPr lang="en-US" sz="2600" b="1" dirty="0"/>
              <a:t>	Europe's population grew at unprecedented rates from about 1750-1914.</a:t>
            </a:r>
          </a:p>
          <a:p>
            <a:pPr>
              <a:buNone/>
            </a:pPr>
            <a:endParaRPr lang="en-US" sz="2600" b="1" dirty="0"/>
          </a:p>
          <a:p>
            <a:pPr>
              <a:buNone/>
            </a:pPr>
            <a:r>
              <a:rPr lang="en-US" sz="2600" b="1" dirty="0"/>
              <a:t>	The factors contributing to population growth:</a:t>
            </a:r>
          </a:p>
          <a:p>
            <a:pPr>
              <a:buNone/>
            </a:pPr>
            <a:endParaRPr lang="en-US" sz="2600" b="1" dirty="0"/>
          </a:p>
          <a:p>
            <a:r>
              <a:rPr lang="en-US" sz="2300" dirty="0"/>
              <a:t>Less infant deaths</a:t>
            </a:r>
          </a:p>
          <a:p>
            <a:r>
              <a:rPr lang="en-US" sz="2300" dirty="0"/>
              <a:t>Falling mortality rates</a:t>
            </a:r>
          </a:p>
          <a:p>
            <a:r>
              <a:rPr lang="en-US" sz="2300" dirty="0"/>
              <a:t>Increase in births (the old virtue of prudence gave way to the delights of procreation)</a:t>
            </a:r>
          </a:p>
          <a:p>
            <a:r>
              <a:rPr lang="en-US" sz="2300" dirty="0"/>
              <a:t>Better living conditions </a:t>
            </a:r>
          </a:p>
          <a:p>
            <a:r>
              <a:rPr lang="en-US" sz="2300" dirty="0"/>
              <a:t>Increase of food supply </a:t>
            </a:r>
          </a:p>
          <a:p>
            <a:r>
              <a:rPr lang="en-US" sz="2300" dirty="0"/>
              <a:t>Improved transportation (made it possible to ship grain from areas of plenty to those in need) </a:t>
            </a:r>
          </a:p>
          <a:p>
            <a:r>
              <a:rPr lang="en-US" sz="2300" dirty="0"/>
              <a:t>Plentiful harvest (rising temperatures)</a:t>
            </a:r>
          </a:p>
          <a:p>
            <a:pPr>
              <a:buNone/>
            </a:pPr>
            <a:endParaRPr lang="en-US" sz="2000" dirty="0"/>
          </a:p>
          <a:p>
            <a:endParaRPr lang="en-US" sz="2000" dirty="0"/>
          </a:p>
          <a:p>
            <a:endParaRPr lang="en-US" sz="2400" dirty="0"/>
          </a:p>
          <a:p>
            <a:endParaRPr lang="en-US" sz="2400" dirty="0"/>
          </a:p>
        </p:txBody>
      </p:sp>
      <p:pic>
        <p:nvPicPr>
          <p:cNvPr id="5" name="Content Placeholder 4" descr="catholic-family.jpg"/>
          <p:cNvPicPr>
            <a:picLocks noGrp="1" noChangeAspect="1"/>
          </p:cNvPicPr>
          <p:nvPr>
            <p:ph sz="half" idx="2"/>
          </p:nvPr>
        </p:nvPicPr>
        <p:blipFill>
          <a:blip r:embed="rId2" cstate="print"/>
          <a:stretch>
            <a:fillRect/>
          </a:stretch>
        </p:blipFill>
        <p:spPr>
          <a:xfrm>
            <a:off x="4800600" y="2286000"/>
            <a:ext cx="4038600" cy="2942409"/>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Statistics </a:t>
            </a:r>
          </a:p>
        </p:txBody>
      </p:sp>
      <p:sp>
        <p:nvSpPr>
          <p:cNvPr id="3" name="Content Placeholder 2"/>
          <p:cNvSpPr>
            <a:spLocks noGrp="1"/>
          </p:cNvSpPr>
          <p:nvPr>
            <p:ph idx="1"/>
          </p:nvPr>
        </p:nvSpPr>
        <p:spPr/>
        <p:txBody>
          <a:bodyPr>
            <a:normAutofit/>
          </a:bodyPr>
          <a:lstStyle/>
          <a:p>
            <a:r>
              <a:rPr lang="en-US" sz="2000" dirty="0"/>
              <a:t>Population of Europe </a:t>
            </a:r>
          </a:p>
          <a:p>
            <a:pPr lvl="1"/>
            <a:r>
              <a:rPr lang="en-US" sz="1800" dirty="0"/>
              <a:t>in 1750: approximately 140 million </a:t>
            </a:r>
          </a:p>
          <a:p>
            <a:pPr lvl="1"/>
            <a:r>
              <a:rPr lang="en-US" sz="1800" dirty="0"/>
              <a:t>In 1800: approximately 187 million</a:t>
            </a:r>
          </a:p>
          <a:p>
            <a:pPr lvl="1"/>
            <a:r>
              <a:rPr lang="en-US" sz="1800" dirty="0"/>
              <a:t>in 1850: approximately 266 million </a:t>
            </a:r>
          </a:p>
          <a:p>
            <a:pPr lvl="1"/>
            <a:r>
              <a:rPr lang="en-US" sz="1800" dirty="0"/>
              <a:t>early 1900’s: approximately 468 million </a:t>
            </a:r>
          </a:p>
          <a:p>
            <a:r>
              <a:rPr lang="en-US" sz="2000" dirty="0"/>
              <a:t>The sharpest climb of population occurred around between 1800 and 1913.</a:t>
            </a:r>
          </a:p>
          <a:p>
            <a:endParaRPr lang="en-US" sz="2000" dirty="0"/>
          </a:p>
          <a:p>
            <a:pPr>
              <a:buNone/>
            </a:pPr>
            <a:endParaRPr lang="en-US" sz="2000" dirty="0"/>
          </a:p>
          <a:p>
            <a:endParaRPr lang="en-US" sz="2400" dirty="0"/>
          </a:p>
        </p:txBody>
      </p:sp>
      <p:pic>
        <p:nvPicPr>
          <p:cNvPr id="4" name="Picture 3" descr="europe.GIF"/>
          <p:cNvPicPr>
            <a:picLocks noChangeAspect="1"/>
          </p:cNvPicPr>
          <p:nvPr/>
        </p:nvPicPr>
        <p:blipFill>
          <a:blip r:embed="rId2" cstate="print"/>
          <a:stretch>
            <a:fillRect/>
          </a:stretch>
        </p:blipFill>
        <p:spPr>
          <a:xfrm>
            <a:off x="1828800" y="4038600"/>
            <a:ext cx="5109058" cy="2209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Urbanization</a:t>
            </a:r>
          </a:p>
        </p:txBody>
      </p:sp>
      <p:sp>
        <p:nvSpPr>
          <p:cNvPr id="3" name="Content Placeholder 2"/>
          <p:cNvSpPr>
            <a:spLocks noGrp="1"/>
          </p:cNvSpPr>
          <p:nvPr>
            <p:ph idx="1"/>
          </p:nvPr>
        </p:nvSpPr>
        <p:spPr>
          <a:xfrm>
            <a:off x="457200" y="1600200"/>
            <a:ext cx="3810000" cy="5029200"/>
          </a:xfrm>
        </p:spPr>
        <p:txBody>
          <a:bodyPr>
            <a:normAutofit lnSpcReduction="10000"/>
          </a:bodyPr>
          <a:lstStyle/>
          <a:p>
            <a:r>
              <a:rPr lang="en-US" sz="2000" dirty="0"/>
              <a:t>Main </a:t>
            </a:r>
            <a:r>
              <a:rPr lang="en-US" sz="2000" dirty="0" err="1"/>
              <a:t>centres</a:t>
            </a:r>
            <a:r>
              <a:rPr lang="en-US" sz="2000" dirty="0"/>
              <a:t> of urbanization: </a:t>
            </a:r>
          </a:p>
          <a:p>
            <a:pPr lvl="1"/>
            <a:r>
              <a:rPr lang="en-US" sz="1600" dirty="0"/>
              <a:t>Belgium, England, Germany, Northern Italy and Ireland.</a:t>
            </a:r>
          </a:p>
          <a:p>
            <a:r>
              <a:rPr lang="en-US" sz="2000" dirty="0"/>
              <a:t>Any industrial activities catered to local markets/populations at first.</a:t>
            </a:r>
          </a:p>
          <a:p>
            <a:r>
              <a:rPr lang="en-US" sz="2000" dirty="0"/>
              <a:t>Enclosures forced rural inhabitants to the cities for work.</a:t>
            </a:r>
          </a:p>
          <a:p>
            <a:r>
              <a:rPr lang="en-US" sz="2000" dirty="0"/>
              <a:t>As mill owners adopted steam power, factories were relocated near coal fields, and drew with them enough workers to transform hamlets into villages and then into small towns as jobs and population grew.</a:t>
            </a:r>
          </a:p>
        </p:txBody>
      </p:sp>
      <p:pic>
        <p:nvPicPr>
          <p:cNvPr id="2056" name="Picture 8" descr="http://www.tropical-rainforest-animals.com/image-files/environmentalpollution19thcentury.jpg"/>
          <p:cNvPicPr>
            <a:picLocks noChangeAspect="1" noChangeArrowheads="1"/>
          </p:cNvPicPr>
          <p:nvPr/>
        </p:nvPicPr>
        <p:blipFill>
          <a:blip r:embed="rId2" cstate="print"/>
          <a:srcRect/>
          <a:stretch>
            <a:fillRect/>
          </a:stretch>
        </p:blipFill>
        <p:spPr bwMode="auto">
          <a:xfrm>
            <a:off x="4343400" y="1600200"/>
            <a:ext cx="4658810" cy="2628901"/>
          </a:xfrm>
          <a:prstGeom prst="rect">
            <a:avLst/>
          </a:prstGeom>
          <a:noFill/>
        </p:spPr>
      </p:pic>
      <p:pic>
        <p:nvPicPr>
          <p:cNvPr id="8" name="Picture 2" descr="http://i.istockimg.com/file_thumbview_approve/10933215/2/stock-photo-10933215-interior-of-18th-century-english-textile-mill.jpg"/>
          <p:cNvPicPr>
            <a:picLocks noChangeAspect="1" noChangeArrowheads="1"/>
          </p:cNvPicPr>
          <p:nvPr/>
        </p:nvPicPr>
        <p:blipFill>
          <a:blip r:embed="rId3" cstate="print"/>
          <a:srcRect/>
          <a:stretch>
            <a:fillRect/>
          </a:stretch>
        </p:blipFill>
        <p:spPr bwMode="auto">
          <a:xfrm>
            <a:off x="4495800" y="4267200"/>
            <a:ext cx="3228905" cy="236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Early Urbanization</a:t>
            </a:r>
          </a:p>
        </p:txBody>
      </p:sp>
      <p:sp>
        <p:nvSpPr>
          <p:cNvPr id="3" name="Content Placeholder 2"/>
          <p:cNvSpPr>
            <a:spLocks noGrp="1"/>
          </p:cNvSpPr>
          <p:nvPr>
            <p:ph idx="1"/>
          </p:nvPr>
        </p:nvSpPr>
        <p:spPr>
          <a:xfrm>
            <a:off x="4343400" y="1600200"/>
            <a:ext cx="4343400" cy="4525963"/>
          </a:xfrm>
        </p:spPr>
        <p:txBody>
          <a:bodyPr>
            <a:normAutofit lnSpcReduction="10000"/>
          </a:bodyPr>
          <a:lstStyle/>
          <a:p>
            <a:r>
              <a:rPr lang="en-US" sz="2400" dirty="0"/>
              <a:t>Out-migration took place first with laborers and tenants moving towards the nearest town. </a:t>
            </a:r>
          </a:p>
          <a:p>
            <a:r>
              <a:rPr lang="en-US" sz="2400" dirty="0"/>
              <a:t>Manchester was important because it supplied machinery and metal items to textile mills in surrounding towns. Consequently, it became a focal profiting point.</a:t>
            </a:r>
          </a:p>
          <a:p>
            <a:r>
              <a:rPr lang="en-US" sz="2400" dirty="0"/>
              <a:t>Manchester became important commercially due to its service to other towns.</a:t>
            </a:r>
          </a:p>
        </p:txBody>
      </p:sp>
      <p:pic>
        <p:nvPicPr>
          <p:cNvPr id="4" name="Picture 4" descr="http://metro-cincinnati.org/wp-content/uploads/2010/08/Constructing_the_Metropolitan_Railway.png"/>
          <p:cNvPicPr>
            <a:picLocks noChangeAspect="1" noChangeArrowheads="1"/>
          </p:cNvPicPr>
          <p:nvPr/>
        </p:nvPicPr>
        <p:blipFill>
          <a:blip r:embed="rId2" cstate="print"/>
          <a:srcRect/>
          <a:stretch>
            <a:fillRect/>
          </a:stretch>
        </p:blipFill>
        <p:spPr bwMode="auto">
          <a:xfrm>
            <a:off x="228600" y="1219200"/>
            <a:ext cx="3962400" cy="2732690"/>
          </a:xfrm>
          <a:prstGeom prst="rect">
            <a:avLst/>
          </a:prstGeom>
          <a:noFill/>
        </p:spPr>
      </p:pic>
      <p:pic>
        <p:nvPicPr>
          <p:cNvPr id="1028" name="Picture 4" descr="http://t0.gstatic.com/images?q=tbn:ANd9GcSY8GUAyCLtl-XlCLvlvl73ZZx_dF8uaZsRb2xltIjFA-UQqOXx8Ltf8TG1"/>
          <p:cNvPicPr>
            <a:picLocks noChangeAspect="1" noChangeArrowheads="1"/>
          </p:cNvPicPr>
          <p:nvPr/>
        </p:nvPicPr>
        <p:blipFill>
          <a:blip r:embed="rId3" cstate="print"/>
          <a:srcRect/>
          <a:stretch>
            <a:fillRect/>
          </a:stretch>
        </p:blipFill>
        <p:spPr bwMode="auto">
          <a:xfrm>
            <a:off x="533400" y="4038600"/>
            <a:ext cx="3048000" cy="225388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381000"/>
            <a:ext cx="8229600" cy="1066800"/>
          </a:xfrm>
        </p:spPr>
        <p:txBody>
          <a:bodyPr/>
          <a:lstStyle/>
          <a:p>
            <a:r>
              <a:rPr lang="en-US" dirty="0">
                <a:cs typeface="Times New Roman" pitchFamily="18" charset="0"/>
              </a:rPr>
              <a:t>Child Labour</a:t>
            </a:r>
          </a:p>
        </p:txBody>
      </p:sp>
      <p:sp>
        <p:nvSpPr>
          <p:cNvPr id="5" name="Content Placeholder 4"/>
          <p:cNvSpPr>
            <a:spLocks noGrp="1"/>
          </p:cNvSpPr>
          <p:nvPr>
            <p:ph idx="1"/>
          </p:nvPr>
        </p:nvSpPr>
        <p:spPr>
          <a:xfrm>
            <a:off x="381000" y="1600200"/>
            <a:ext cx="8229600" cy="4876800"/>
          </a:xfrm>
        </p:spPr>
        <p:txBody>
          <a:bodyPr>
            <a:normAutofit fontScale="85000" lnSpcReduction="20000"/>
          </a:bodyPr>
          <a:lstStyle/>
          <a:p>
            <a:r>
              <a:rPr lang="en-US" dirty="0"/>
              <a:t>During the Industrial Revolution, employers needed cheap labour, so they employed children.</a:t>
            </a:r>
          </a:p>
          <a:p>
            <a:r>
              <a:rPr lang="en-US" dirty="0"/>
              <a:t>Children worked very long hours, usually between 14-16 hours per day.</a:t>
            </a:r>
          </a:p>
          <a:p>
            <a:r>
              <a:rPr lang="en-US" dirty="0"/>
              <a:t>They only had one break (45min-1hour). </a:t>
            </a:r>
          </a:p>
          <a:p>
            <a:r>
              <a:rPr lang="en-US" dirty="0"/>
              <a:t>They didn’t get to eat their breakfast or supper, except while working.</a:t>
            </a:r>
          </a:p>
          <a:p>
            <a:r>
              <a:rPr lang="en-US" dirty="0"/>
              <a:t>Their food would often go bad because of the dust in the mill.</a:t>
            </a:r>
          </a:p>
          <a:p>
            <a:r>
              <a:rPr lang="en-US" dirty="0"/>
              <a:t>The children were beaten if they were working too slow or if they were late.</a:t>
            </a:r>
          </a:p>
          <a:p>
            <a:r>
              <a:rPr lang="en-US" dirty="0"/>
              <a:t>The work was exhausting, and they were paid next to nothing.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5105400" cy="5812536"/>
          </a:xfrm>
        </p:spPr>
        <p:txBody>
          <a:bodyPr>
            <a:normAutofit fontScale="92500" lnSpcReduction="20000"/>
          </a:bodyPr>
          <a:lstStyle/>
          <a:p>
            <a:r>
              <a:rPr lang="en-US" dirty="0"/>
              <a:t>They were not educated because they worked instead.</a:t>
            </a:r>
          </a:p>
          <a:p>
            <a:r>
              <a:rPr lang="en-US" dirty="0"/>
              <a:t>The moral standards of the children were lowered. </a:t>
            </a:r>
          </a:p>
          <a:p>
            <a:pPr lvl="1"/>
            <a:r>
              <a:rPr lang="en-US" dirty="0"/>
              <a:t>For example, there was heavy use of obscene language </a:t>
            </a:r>
          </a:p>
          <a:p>
            <a:pPr lvl="1"/>
            <a:r>
              <a:rPr lang="en-US" dirty="0"/>
              <a:t>many of the girls had children around 16-17 years old (outside of wedlock).</a:t>
            </a:r>
          </a:p>
          <a:p>
            <a:r>
              <a:rPr lang="en-US" dirty="0"/>
              <a:t>Children endured poor working conditions, which were comparable to those of a slave.</a:t>
            </a:r>
          </a:p>
        </p:txBody>
      </p:sp>
      <p:pic>
        <p:nvPicPr>
          <p:cNvPr id="1026" name="Picture 2" descr="http://blogs.babycenter.com/wp-content/uploads/2011/09/english-children-in-mill1-252x200.jpg"/>
          <p:cNvPicPr>
            <a:picLocks noChangeAspect="1" noChangeArrowheads="1"/>
          </p:cNvPicPr>
          <p:nvPr/>
        </p:nvPicPr>
        <p:blipFill>
          <a:blip r:embed="rId2" cstate="print"/>
          <a:srcRect/>
          <a:stretch>
            <a:fillRect/>
          </a:stretch>
        </p:blipFill>
        <p:spPr bwMode="auto">
          <a:xfrm>
            <a:off x="5791200" y="990600"/>
            <a:ext cx="2784348" cy="2209800"/>
          </a:xfrm>
          <a:prstGeom prst="rect">
            <a:avLst/>
          </a:prstGeom>
          <a:noFill/>
        </p:spPr>
      </p:pic>
      <p:pic>
        <p:nvPicPr>
          <p:cNvPr id="1028" name="Picture 4" descr="http://t1.gstatic.com/images?q=tbn:ANd9GcQ1lBcvbGHr7hW6mZxbbzD7-owT-MWP1z20Plllz_qasciha9fGIw"/>
          <p:cNvPicPr>
            <a:picLocks noChangeAspect="1" noChangeArrowheads="1"/>
          </p:cNvPicPr>
          <p:nvPr/>
        </p:nvPicPr>
        <p:blipFill>
          <a:blip r:embed="rId3" cstate="print"/>
          <a:srcRect/>
          <a:stretch>
            <a:fillRect/>
          </a:stretch>
        </p:blipFill>
        <p:spPr bwMode="auto">
          <a:xfrm>
            <a:off x="6096000" y="4038600"/>
            <a:ext cx="2438400" cy="1828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Factory Rules</a:t>
            </a:r>
          </a:p>
        </p:txBody>
      </p:sp>
      <p:sp>
        <p:nvSpPr>
          <p:cNvPr id="3" name="Content Placeholder 2"/>
          <p:cNvSpPr>
            <a:spLocks noGrp="1"/>
          </p:cNvSpPr>
          <p:nvPr>
            <p:ph idx="1"/>
          </p:nvPr>
        </p:nvSpPr>
        <p:spPr/>
        <p:txBody>
          <a:bodyPr>
            <a:normAutofit fontScale="85000" lnSpcReduction="20000"/>
          </a:bodyPr>
          <a:lstStyle/>
          <a:p>
            <a:r>
              <a:rPr lang="en-US" dirty="0"/>
              <a:t>A normal working day was 6:00 am – 7:00 pm.</a:t>
            </a:r>
          </a:p>
          <a:p>
            <a:r>
              <a:rPr lang="en-US" dirty="0"/>
              <a:t>Workers were strictly observed.</a:t>
            </a:r>
          </a:p>
          <a:p>
            <a:r>
              <a:rPr lang="en-US" dirty="0"/>
              <a:t>Workers were not allowed to have conversations.</a:t>
            </a:r>
          </a:p>
          <a:p>
            <a:r>
              <a:rPr lang="en-US" dirty="0"/>
              <a:t>If they disobeyed the overseers and officials, they were dismissed.</a:t>
            </a:r>
          </a:p>
          <a:p>
            <a:r>
              <a:rPr lang="en-US" dirty="0"/>
              <a:t>No workers were able to leave their workplace at anytime.</a:t>
            </a:r>
          </a:p>
          <a:p>
            <a:r>
              <a:rPr lang="en-US" dirty="0"/>
              <a:t>Every worker was responsible for cleaning up his or her workspace. </a:t>
            </a:r>
          </a:p>
          <a:p>
            <a:r>
              <a:rPr lang="en-US" dirty="0"/>
              <a:t>If they didn’t have their rulebook, then they were fined.</a:t>
            </a:r>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Factory Rules</a:t>
            </a:r>
          </a:p>
        </p:txBody>
      </p:sp>
      <p:sp>
        <p:nvSpPr>
          <p:cNvPr id="3" name="Content Placeholder 2"/>
          <p:cNvSpPr>
            <a:spLocks noGrp="1"/>
          </p:cNvSpPr>
          <p:nvPr>
            <p:ph idx="1"/>
          </p:nvPr>
        </p:nvSpPr>
        <p:spPr/>
        <p:txBody>
          <a:bodyPr>
            <a:normAutofit/>
          </a:bodyPr>
          <a:lstStyle/>
          <a:p>
            <a:r>
              <a:rPr lang="en-US" sz="2800" dirty="0"/>
              <a:t>Advances were granted only to older workers.</a:t>
            </a:r>
          </a:p>
          <a:p>
            <a:r>
              <a:rPr lang="en-US" sz="2800" dirty="0"/>
              <a:t>Repeated late arrivals would result in dismissal.</a:t>
            </a:r>
          </a:p>
          <a:p>
            <a:r>
              <a:rPr lang="en-US" sz="2800" dirty="0"/>
              <a:t> Every worker was obliged to report to his superiors any acts of dishonesty or embezzlement on the part of his or her fellow worker.</a:t>
            </a:r>
          </a:p>
          <a:p>
            <a:pPr marL="398463" lvl="7" indent="-398463"/>
            <a:r>
              <a:rPr lang="en-US" sz="2800" dirty="0"/>
              <a:t>If a worker reported theft, he or she would be rewarded with 2 dollars.</a:t>
            </a:r>
          </a:p>
          <a:p>
            <a:pPr marL="398463" lvl="7" indent="-398463"/>
            <a:r>
              <a:rPr lang="en-US" sz="2800" dirty="0"/>
              <a:t>Watchmen allowed to search workers for stolen food.</a:t>
            </a:r>
          </a:p>
          <a:p>
            <a:pPr>
              <a:buClr>
                <a:schemeClr val="accent3"/>
              </a:buClr>
            </a:pPr>
            <a:endParaRPr lang="en-US" sz="2800" dirty="0"/>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711</Words>
  <Application>Microsoft Office PowerPoint</Application>
  <PresentationFormat>On-screen Show (4:3)</PresentationFormat>
  <Paragraphs>104</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Industrial Revolution</vt:lpstr>
      <vt:lpstr>Population Explosion</vt:lpstr>
      <vt:lpstr>Statistics </vt:lpstr>
      <vt:lpstr>Early Urbanization</vt:lpstr>
      <vt:lpstr>Early Urbanization</vt:lpstr>
      <vt:lpstr>Child Labour</vt:lpstr>
      <vt:lpstr>PowerPoint Presentation</vt:lpstr>
      <vt:lpstr>Factory Rules</vt:lpstr>
      <vt:lpstr>Factory Rules</vt:lpstr>
      <vt:lpstr>Life In Urban Communities</vt:lpstr>
      <vt:lpstr>Working Conditions</vt:lpstr>
      <vt:lpstr>Housing Conditions of the Poor</vt:lpstr>
      <vt:lpstr>Streets</vt:lpstr>
      <vt:lpstr>Housing Problems</vt:lpstr>
      <vt:lpstr>Spread of Disease</vt:lpstr>
    </vt:vector>
  </TitlesOfParts>
  <Company>CDSBEO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Revolution</dc:title>
  <dc:creator>ICT</dc:creator>
  <cp:lastModifiedBy>Danik Lafleur</cp:lastModifiedBy>
  <cp:revision>7</cp:revision>
  <dcterms:created xsi:type="dcterms:W3CDTF">2011-11-18T13:23:28Z</dcterms:created>
  <dcterms:modified xsi:type="dcterms:W3CDTF">2019-05-15T10:07:01Z</dcterms:modified>
</cp:coreProperties>
</file>