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08" y="3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22A8594-E165-46B9-96F4-1F68D4EF50C0}"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30191126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A8594-E165-46B9-96F4-1F68D4EF50C0}"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3632435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A8594-E165-46B9-96F4-1F68D4EF50C0}"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2495180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22A8594-E165-46B9-96F4-1F68D4EF50C0}"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1674037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22A8594-E165-46B9-96F4-1F68D4EF50C0}"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15734542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22A8594-E165-46B9-96F4-1F68D4EF50C0}"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14373262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22A8594-E165-46B9-96F4-1F68D4EF50C0}" type="datetimeFigureOut">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34093267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22A8594-E165-46B9-96F4-1F68D4EF50C0}" type="datetimeFigureOut">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3051170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22A8594-E165-46B9-96F4-1F68D4EF50C0}" type="datetimeFigureOut">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37332646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A8594-E165-46B9-96F4-1F68D4EF50C0}"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23076462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22A8594-E165-46B9-96F4-1F68D4EF50C0}"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C0B2925-8A48-4299-B867-CA8BA43ED94A}" type="slidenum">
              <a:rPr lang="en-US" smtClean="0"/>
              <a:t>‹#›</a:t>
            </a:fld>
            <a:endParaRPr lang="en-US"/>
          </a:p>
        </p:txBody>
      </p:sp>
    </p:spTree>
    <p:extLst>
      <p:ext uri="{BB962C8B-B14F-4D97-AF65-F5344CB8AC3E}">
        <p14:creationId xmlns:p14="http://schemas.microsoft.com/office/powerpoint/2010/main" val="20990917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2A8594-E165-46B9-96F4-1F68D4EF50C0}" type="datetimeFigureOut">
              <a:rPr lang="en-US" smtClean="0"/>
              <a:t>6/5/2018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B2925-8A48-4299-B867-CA8BA43ED94A}" type="slidenum">
              <a:rPr lang="en-US" smtClean="0"/>
              <a:t>‹#›</a:t>
            </a:fld>
            <a:endParaRPr lang="en-US"/>
          </a:p>
        </p:txBody>
      </p:sp>
    </p:spTree>
    <p:extLst>
      <p:ext uri="{BB962C8B-B14F-4D97-AF65-F5344CB8AC3E}">
        <p14:creationId xmlns:p14="http://schemas.microsoft.com/office/powerpoint/2010/main" val="16884977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bbc.co.uk/history/worldwars/wwtwo/pearl_harbour_01.shtml"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0736" y="0"/>
            <a:ext cx="6828994" cy="880114"/>
          </a:xfrm>
        </p:spPr>
        <p:txBody>
          <a:bodyPr>
            <a:normAutofit/>
          </a:bodyPr>
          <a:lstStyle/>
          <a:p>
            <a:r>
              <a:rPr lang="en-US" sz="4000" dirty="0" smtClean="0"/>
              <a:t>#5 The Bombing of Pearl Harbor</a:t>
            </a:r>
            <a:endParaRPr lang="en-US" sz="4000" dirty="0"/>
          </a:p>
        </p:txBody>
      </p:sp>
      <p:sp>
        <p:nvSpPr>
          <p:cNvPr id="5" name="Content Placeholder 4"/>
          <p:cNvSpPr>
            <a:spLocks noGrp="1"/>
          </p:cNvSpPr>
          <p:nvPr>
            <p:ph idx="1"/>
          </p:nvPr>
        </p:nvSpPr>
        <p:spPr>
          <a:xfrm>
            <a:off x="3184746" y="1040281"/>
            <a:ext cx="3938752" cy="4871650"/>
          </a:xfrm>
        </p:spPr>
        <p:txBody>
          <a:bodyPr>
            <a:normAutofit fontScale="70000" lnSpcReduction="20000"/>
          </a:bodyPr>
          <a:lstStyle/>
          <a:p>
            <a:pPr marL="0" indent="0">
              <a:buNone/>
            </a:pPr>
            <a:r>
              <a:rPr lang="en-US" b="1" dirty="0" smtClean="0"/>
              <a:t>What Happened?</a:t>
            </a:r>
          </a:p>
          <a:p>
            <a:r>
              <a:rPr lang="en-US" dirty="0" smtClean="0"/>
              <a:t>On the morning of December 7, Japan attached the US fleet at Pearl Harbor.</a:t>
            </a:r>
          </a:p>
          <a:p>
            <a:r>
              <a:rPr lang="en-US" dirty="0" smtClean="0"/>
              <a:t>In two hours, 5 battleships were sunk and 188 aircraft were destroyed.</a:t>
            </a:r>
          </a:p>
          <a:p>
            <a:r>
              <a:rPr lang="en-US" dirty="0" smtClean="0"/>
              <a:t>After the attack, President Franklin D. Roosevelt declared war on Japan.</a:t>
            </a:r>
          </a:p>
          <a:p>
            <a:r>
              <a:rPr lang="en-US" dirty="0" smtClean="0"/>
              <a:t>The US entered WWII on the Allied side.  It was at war with the Axis powers (Japan, Germany and Italy).</a:t>
            </a:r>
          </a:p>
          <a:p>
            <a:r>
              <a:rPr lang="en-US" dirty="0" smtClean="0"/>
              <a:t>The war in the Pacific ended with the bombing of Hiroshima and Nagasaki as it forced Japan’s surrender.</a:t>
            </a:r>
          </a:p>
          <a:p>
            <a:endParaRPr lang="en-US" dirty="0"/>
          </a:p>
        </p:txBody>
      </p:sp>
      <p:sp>
        <p:nvSpPr>
          <p:cNvPr id="6" name="TextBox 5"/>
          <p:cNvSpPr txBox="1"/>
          <p:nvPr/>
        </p:nvSpPr>
        <p:spPr>
          <a:xfrm>
            <a:off x="9411962" y="1245239"/>
            <a:ext cx="2459472" cy="4955203"/>
          </a:xfrm>
          <a:prstGeom prst="rect">
            <a:avLst/>
          </a:prstGeom>
          <a:noFill/>
        </p:spPr>
        <p:txBody>
          <a:bodyPr wrap="square" rtlCol="0">
            <a:spAutoFit/>
          </a:bodyPr>
          <a:lstStyle/>
          <a:p>
            <a:r>
              <a:rPr lang="en-US" b="1" dirty="0" smtClean="0"/>
              <a:t>So What?</a:t>
            </a:r>
          </a:p>
          <a:p>
            <a:r>
              <a:rPr lang="en-US" sz="1400" dirty="0" smtClean="0"/>
              <a:t>When Franklin D. Roosevelt declared war on Japan, he ended the United States’ neutrality in the war.  Although the US had a “lend-lease” agreement with Britain, it did not enter into World War II until after Pearl Harbor.  The US involvement in the war opened up a new theatre in WWII: the Pacific.  It also tipped the balance of power to the Allies in Europe.  From that moment on, the US never returned to an isolationist approach to world events.  For example, during the Cold War that followed, the US were actively engaged in conflicts that arose outside its borders.</a:t>
            </a:r>
          </a:p>
          <a:p>
            <a:endParaRPr lang="en-US" dirty="0"/>
          </a:p>
        </p:txBody>
      </p:sp>
      <p:sp>
        <p:nvSpPr>
          <p:cNvPr id="7" name="TextBox 6"/>
          <p:cNvSpPr txBox="1"/>
          <p:nvPr/>
        </p:nvSpPr>
        <p:spPr>
          <a:xfrm>
            <a:off x="390736" y="942283"/>
            <a:ext cx="2683672" cy="5561114"/>
          </a:xfrm>
          <a:prstGeom prst="rect">
            <a:avLst/>
          </a:prstGeom>
          <a:noFill/>
        </p:spPr>
        <p:txBody>
          <a:bodyPr wrap="square" rtlCol="0">
            <a:spAutoFit/>
          </a:bodyPr>
          <a:lstStyle/>
          <a:p>
            <a:r>
              <a:rPr lang="en-US" sz="2000" b="1" dirty="0" smtClean="0"/>
              <a:t>Background:</a:t>
            </a:r>
          </a:p>
          <a:p>
            <a:pPr marL="228600" lvl="0" indent="-228600">
              <a:lnSpc>
                <a:spcPct val="90000"/>
              </a:lnSpc>
              <a:spcBef>
                <a:spcPts val="1000"/>
              </a:spcBef>
              <a:buFont typeface="Arial" panose="020B0604020202020204" pitchFamily="34" charset="0"/>
              <a:buChar char="•"/>
            </a:pPr>
            <a:r>
              <a:rPr lang="en-US" sz="1600" dirty="0" smtClean="0">
                <a:solidFill>
                  <a:prstClr val="black"/>
                </a:solidFill>
              </a:rPr>
              <a:t>Traditionally, Japan relied on industrial and natural resources from the US.</a:t>
            </a:r>
          </a:p>
          <a:p>
            <a:pPr marL="228600" lvl="0" indent="-228600">
              <a:lnSpc>
                <a:spcPct val="90000"/>
              </a:lnSpc>
              <a:spcBef>
                <a:spcPts val="1000"/>
              </a:spcBef>
              <a:buFont typeface="Arial" panose="020B0604020202020204" pitchFamily="34" charset="0"/>
              <a:buChar char="•"/>
            </a:pPr>
            <a:r>
              <a:rPr lang="en-US" sz="1600" dirty="0" smtClean="0">
                <a:solidFill>
                  <a:prstClr val="black"/>
                </a:solidFill>
              </a:rPr>
              <a:t>The Great Depression hurt Japan’s economy.</a:t>
            </a:r>
          </a:p>
          <a:p>
            <a:pPr marL="228600" lvl="0" indent="-228600">
              <a:lnSpc>
                <a:spcPct val="90000"/>
              </a:lnSpc>
              <a:spcBef>
                <a:spcPts val="1000"/>
              </a:spcBef>
              <a:buFont typeface="Arial" panose="020B0604020202020204" pitchFamily="34" charset="0"/>
              <a:buChar char="•"/>
            </a:pPr>
            <a:r>
              <a:rPr lang="en-US" sz="1600" dirty="0" smtClean="0">
                <a:solidFill>
                  <a:prstClr val="black"/>
                </a:solidFill>
              </a:rPr>
              <a:t>In the 1930s, Japan invaded resource-rich Manchuria and had further plans to create an empire in the Pacific.</a:t>
            </a:r>
          </a:p>
          <a:p>
            <a:pPr marL="228600" lvl="0" indent="-228600">
              <a:lnSpc>
                <a:spcPct val="90000"/>
              </a:lnSpc>
              <a:spcBef>
                <a:spcPts val="1000"/>
              </a:spcBef>
              <a:buFont typeface="Arial" panose="020B0604020202020204" pitchFamily="34" charset="0"/>
              <a:buChar char="•"/>
            </a:pPr>
            <a:r>
              <a:rPr lang="en-US" sz="1600" dirty="0">
                <a:solidFill>
                  <a:prstClr val="black"/>
                </a:solidFill>
              </a:rPr>
              <a:t>T</a:t>
            </a:r>
            <a:r>
              <a:rPr lang="en-US" sz="1600" dirty="0" smtClean="0">
                <a:solidFill>
                  <a:prstClr val="black"/>
                </a:solidFill>
              </a:rPr>
              <a:t>he </a:t>
            </a:r>
            <a:r>
              <a:rPr lang="en-US" sz="1600" dirty="0">
                <a:solidFill>
                  <a:prstClr val="black"/>
                </a:solidFill>
              </a:rPr>
              <a:t>US and Japan were engaged in trade </a:t>
            </a:r>
            <a:r>
              <a:rPr lang="en-US" sz="1600" dirty="0" smtClean="0">
                <a:solidFill>
                  <a:prstClr val="black"/>
                </a:solidFill>
              </a:rPr>
              <a:t>war, and as a result, the US stopped sending iron and oil to Japan.</a:t>
            </a:r>
            <a:endParaRPr lang="en-US" sz="1600" dirty="0">
              <a:solidFill>
                <a:prstClr val="black"/>
              </a:solidFill>
            </a:endParaRPr>
          </a:p>
          <a:p>
            <a:pPr marL="228600" lvl="0" indent="-228600">
              <a:lnSpc>
                <a:spcPct val="90000"/>
              </a:lnSpc>
              <a:spcBef>
                <a:spcPts val="1000"/>
              </a:spcBef>
              <a:buFont typeface="Arial" panose="020B0604020202020204" pitchFamily="34" charset="0"/>
              <a:buChar char="•"/>
            </a:pPr>
            <a:r>
              <a:rPr lang="en-US" sz="1600" dirty="0">
                <a:solidFill>
                  <a:prstClr val="black"/>
                </a:solidFill>
              </a:rPr>
              <a:t>Japan joined the Axis alliance, and the US was providing the Allies with military supplies.</a:t>
            </a:r>
          </a:p>
          <a:p>
            <a:endParaRPr lang="en-US" dirty="0"/>
          </a:p>
        </p:txBody>
      </p:sp>
      <p:pic>
        <p:nvPicPr>
          <p:cNvPr id="8" name="Picture 7"/>
          <p:cNvPicPr>
            <a:picLocks noChangeAspect="1"/>
          </p:cNvPicPr>
          <p:nvPr/>
        </p:nvPicPr>
        <p:blipFill>
          <a:blip r:embed="rId2"/>
          <a:stretch>
            <a:fillRect/>
          </a:stretch>
        </p:blipFill>
        <p:spPr>
          <a:xfrm>
            <a:off x="7395643" y="2964121"/>
            <a:ext cx="1809750" cy="2457450"/>
          </a:xfrm>
          <a:prstGeom prst="rect">
            <a:avLst/>
          </a:prstGeom>
        </p:spPr>
      </p:pic>
      <p:sp>
        <p:nvSpPr>
          <p:cNvPr id="9" name="TextBox 8"/>
          <p:cNvSpPr txBox="1"/>
          <p:nvPr/>
        </p:nvSpPr>
        <p:spPr>
          <a:xfrm>
            <a:off x="7395643" y="5437337"/>
            <a:ext cx="1809750" cy="769441"/>
          </a:xfrm>
          <a:prstGeom prst="rect">
            <a:avLst/>
          </a:prstGeom>
          <a:noFill/>
        </p:spPr>
        <p:txBody>
          <a:bodyPr wrap="square" rtlCol="0">
            <a:spAutoFit/>
          </a:bodyPr>
          <a:lstStyle/>
          <a:p>
            <a:r>
              <a:rPr lang="en-US" sz="1100" dirty="0" smtClean="0"/>
              <a:t>On December 8, President Roosevelt delivered his famous “infamy” speech before the Congress.</a:t>
            </a:r>
            <a:endParaRPr lang="en-US" sz="1100" dirty="0"/>
          </a:p>
        </p:txBody>
      </p:sp>
      <p:sp>
        <p:nvSpPr>
          <p:cNvPr id="10" name="TextBox 9"/>
          <p:cNvSpPr txBox="1"/>
          <p:nvPr/>
        </p:nvSpPr>
        <p:spPr>
          <a:xfrm>
            <a:off x="9314900" y="428045"/>
            <a:ext cx="2556534" cy="646331"/>
          </a:xfrm>
          <a:prstGeom prst="rect">
            <a:avLst/>
          </a:prstGeom>
          <a:solidFill>
            <a:schemeClr val="bg2"/>
          </a:solidFill>
          <a:ln>
            <a:solidFill>
              <a:schemeClr val="tx1"/>
            </a:solidFill>
          </a:ln>
        </p:spPr>
        <p:txBody>
          <a:bodyPr wrap="none" rtlCol="0">
            <a:spAutoFit/>
          </a:bodyPr>
          <a:lstStyle/>
          <a:p>
            <a:r>
              <a:rPr lang="en-US" b="1" dirty="0" smtClean="0"/>
              <a:t>Want more information?</a:t>
            </a:r>
          </a:p>
          <a:p>
            <a:r>
              <a:rPr lang="en-US" dirty="0" smtClean="0">
                <a:hlinkClick r:id="rId3"/>
              </a:rPr>
              <a:t>BBC History</a:t>
            </a:r>
            <a:endParaRPr lang="en-US" dirty="0"/>
          </a:p>
        </p:txBody>
      </p:sp>
      <p:pic>
        <p:nvPicPr>
          <p:cNvPr id="11" name="Picture 10"/>
          <p:cNvPicPr>
            <a:picLocks noChangeAspect="1"/>
          </p:cNvPicPr>
          <p:nvPr/>
        </p:nvPicPr>
        <p:blipFill>
          <a:blip r:embed="rId4"/>
          <a:stretch>
            <a:fillRect/>
          </a:stretch>
        </p:blipFill>
        <p:spPr>
          <a:xfrm>
            <a:off x="7077707" y="223020"/>
            <a:ext cx="2173324" cy="2173324"/>
          </a:xfrm>
          <a:prstGeom prst="rect">
            <a:avLst/>
          </a:prstGeom>
        </p:spPr>
      </p:pic>
      <p:sp>
        <p:nvSpPr>
          <p:cNvPr id="14" name="TextBox 13"/>
          <p:cNvSpPr txBox="1"/>
          <p:nvPr/>
        </p:nvSpPr>
        <p:spPr>
          <a:xfrm>
            <a:off x="7314739" y="2459408"/>
            <a:ext cx="1809750" cy="430887"/>
          </a:xfrm>
          <a:prstGeom prst="rect">
            <a:avLst/>
          </a:prstGeom>
          <a:noFill/>
        </p:spPr>
        <p:txBody>
          <a:bodyPr wrap="square" rtlCol="0">
            <a:spAutoFit/>
          </a:bodyPr>
          <a:lstStyle/>
          <a:p>
            <a:r>
              <a:rPr lang="en-US" sz="1100" dirty="0" smtClean="0"/>
              <a:t>Japan attacked Pearl Harbor in two waves.</a:t>
            </a:r>
            <a:endParaRPr lang="en-US" sz="1100" dirty="0"/>
          </a:p>
        </p:txBody>
      </p:sp>
      <p:sp>
        <p:nvSpPr>
          <p:cNvPr id="15" name="TextBox 14"/>
          <p:cNvSpPr txBox="1"/>
          <p:nvPr/>
        </p:nvSpPr>
        <p:spPr>
          <a:xfrm>
            <a:off x="3333504" y="5774752"/>
            <a:ext cx="3704300" cy="830997"/>
          </a:xfrm>
          <a:prstGeom prst="rect">
            <a:avLst/>
          </a:prstGeom>
          <a:solidFill>
            <a:schemeClr val="bg2"/>
          </a:solidFill>
          <a:ln>
            <a:solidFill>
              <a:schemeClr val="tx1"/>
            </a:solidFill>
          </a:ln>
        </p:spPr>
        <p:txBody>
          <a:bodyPr wrap="square" rtlCol="0">
            <a:spAutoFit/>
          </a:bodyPr>
          <a:lstStyle/>
          <a:p>
            <a:r>
              <a:rPr lang="en-US" sz="1600" dirty="0" smtClean="0"/>
              <a:t>“I fear all we have done is to awaken a sleeping giant and fill it with resolve.” – Japanese Admiral </a:t>
            </a:r>
            <a:r>
              <a:rPr lang="en-US" sz="1600" dirty="0" err="1" smtClean="0"/>
              <a:t>Isoroku</a:t>
            </a:r>
            <a:r>
              <a:rPr lang="en-US" sz="1600" dirty="0" smtClean="0"/>
              <a:t> Yamamoto</a:t>
            </a:r>
            <a:endParaRPr lang="en-US" sz="1600" dirty="0"/>
          </a:p>
        </p:txBody>
      </p:sp>
    </p:spTree>
    <p:extLst>
      <p:ext uri="{BB962C8B-B14F-4D97-AF65-F5344CB8AC3E}">
        <p14:creationId xmlns:p14="http://schemas.microsoft.com/office/powerpoint/2010/main" val="32406798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TotalTime>
  <Words>355</Words>
  <Application>Microsoft Office PowerPoint</Application>
  <PresentationFormat>Widescreen</PresentationFormat>
  <Paragraphs>20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#5 The Bombing of Pearl Harbor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The Bombing of Pearl Harbor</dc:title>
  <dc:creator>Danik Lafleur</dc:creator>
  <cp:lastModifiedBy>Danik Lafleur</cp:lastModifiedBy>
  <cp:revision>6</cp:revision>
  <cp:lastPrinted>2018-06-05T12:57:07Z</cp:lastPrinted>
  <dcterms:created xsi:type="dcterms:W3CDTF">2018-06-05T12:16:40Z</dcterms:created>
  <dcterms:modified xsi:type="dcterms:W3CDTF">2018-06-05T12:57:51Z</dcterms:modified>
</cp:coreProperties>
</file>