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61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CD31DE7-D686-4C86-8AFD-34DEBD9291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CA" altLang="en-US" noProof="0"/>
              <a:t>Click to edit Master title style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ABFCCA6-D5A5-43EA-92F8-2C0413DA831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CA" altLang="en-US" noProof="0"/>
              <a:t>Click to edit Master subtitle style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74614A3A-14A8-490A-940F-D1AAEAFF89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A9F22E7-4EAB-44AF-AB64-3774FD8C90A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FDEA528-3AA0-492A-ADD2-F005C3894B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0791F7-6A32-49D3-B898-7EF61588EEB5}" type="slidenum">
              <a:rPr lang="en-CA" altLang="en-US"/>
              <a:pPr/>
              <a:t>‹#›</a:t>
            </a:fld>
            <a:endParaRPr lang="en-CA" altLang="en-US"/>
          </a:p>
        </p:txBody>
      </p:sp>
      <p:sp>
        <p:nvSpPr>
          <p:cNvPr id="16391" name="AutoShape 7">
            <a:extLst>
              <a:ext uri="{FF2B5EF4-FFF2-40B4-BE49-F238E27FC236}">
                <a16:creationId xmlns:a16="http://schemas.microsoft.com/office/drawing/2014/main" id="{8B0174F3-906E-405D-9207-2CED41365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A0FC7-01D3-4839-82B8-1D526063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3070AF-055F-47E3-87A0-BCEA0CADE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0A1D6-A71F-41DF-A428-06984479D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6F6AB-F60D-4A89-B52E-CFCA6C996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29E9F-DA91-470B-8FFE-D8DF3865A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9F7CB-0FCC-4F30-8EC0-04B0C892975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1795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24051E-AB2E-4A84-802E-DD1B45C8E4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F0BAF-DA31-4B28-8DC6-A5CD63FEF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B60B4-90A7-4045-98C2-2F115D9E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A7783-E47D-400E-90D9-38F12CAC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55E2C-8AC5-47CB-B636-3AA0C916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B480-64E5-43D3-B8B9-9F43088E3B0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1901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752E8-83A2-4CDE-821E-E30345B3B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073C4-D4C5-493E-A07F-3745257FA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34889-F7F5-4085-A292-69983976C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2836E-06FF-4BF0-8454-274DB619D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5C0CA-EED7-46B0-A7CE-191CA829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D56C6-8D83-4160-85DD-F3DD49A7B53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7249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FC03C-18E1-4A6E-A463-E699221BB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AC7504-F806-41DE-B15F-6EC00ECC4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EA5E7-BCCB-40FA-A69C-DF70CAC04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21A94-EEB6-4779-9152-9BC88891C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0166D6-16D1-4479-BD85-CBB8D10A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746F3-2094-4AC3-ACD7-179572F9402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0480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037D9-02C8-45C2-9620-328E544F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530FA-51B3-48A1-B4CC-7F8B41F8B7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F1BE20-DABF-4349-A076-1CB87B896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229EB7-5F74-4169-984E-D19AD451D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AE862-B910-45B1-A021-DA64DF586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E0FE6-24E2-4710-893E-F0C95618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EE223A-62EC-4DF2-B302-E1BAE79CE27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7045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84036-6AF8-4A33-B6B2-90E082F59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C2F943-3053-40F2-9B67-14EDF82D0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F9E2B-D4E8-4386-9317-BCA27669E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E3E7A-8941-422E-855B-07DCFF04A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231643-C935-4418-ACAB-886925AE4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CEE08C-2CB5-4D30-B93A-C0025896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FBCA1B-C569-4279-8C2A-0FFB15D45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89B790-0DEE-41AE-B19D-1DE3B678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C6583-B877-4475-BAC4-0FA2B1B64B1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252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AC046-42CB-47E0-9AA6-0B3574B2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EC546E-3538-4846-B169-5BA7643B6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78029B-1D2E-4EF3-A014-C92FCD2C0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DF1CEC-34AA-4B75-8C1C-330956D7C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D93D2-94C9-477E-96BA-A14547399F7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9235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16DC5F-83C3-47E4-BAF0-4EC2D14B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5FBC79-5D16-4273-A7CC-319FD604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2E2676-8285-4DE2-8ADF-11463F4A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02F5B-FCE8-4546-9EAE-5EF19E69CBC5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9054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34EC-E094-47C4-B45D-AC532AA15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5C690-912B-4FF8-BE6D-A62209EB3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2CFD7F-CA57-462B-9E4F-33D0ECCC4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A2E9B0-AF3C-4405-AFCF-0539F8338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B07975-4DF9-4A7E-B2F8-81AB7323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A243B-E5D2-4895-9A42-9821C43D3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FCA3A-0A78-4944-BCE9-EF49587662B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9552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90940-FB94-4C44-8818-317168B25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65306A-F4FF-4EA5-BB5D-EFB0FEE3B6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C0682-5D02-437B-92B4-215F1BB55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992FB1-ADC3-4C12-902B-36F3FA32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6FEB43-5DDE-4EFD-8D9B-5AB5BE25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50B5A-2943-46F4-970A-C0FE4C4C4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04D8A-51E0-43B7-8AE8-630F2F2C7CF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6489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E4B340A-624D-44F4-8A47-0CD1F7367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title style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F564A85-2796-41E3-9CBE-B418C57703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/>
              <a:t>Click to edit Master text styles</a:t>
            </a:r>
          </a:p>
          <a:p>
            <a:pPr lvl="1"/>
            <a:r>
              <a:rPr lang="en-CA" altLang="en-US"/>
              <a:t>Second level</a:t>
            </a:r>
          </a:p>
          <a:p>
            <a:pPr lvl="2"/>
            <a:r>
              <a:rPr lang="en-CA" altLang="en-US"/>
              <a:t>Third level</a:t>
            </a:r>
          </a:p>
          <a:p>
            <a:pPr lvl="3"/>
            <a:r>
              <a:rPr lang="en-CA" altLang="en-US"/>
              <a:t>Fourth level</a:t>
            </a:r>
          </a:p>
          <a:p>
            <a:pPr lvl="4"/>
            <a:r>
              <a:rPr lang="en-CA" altLang="en-US"/>
              <a:t>Fifth level</a:t>
            </a:r>
          </a:p>
        </p:txBody>
      </p:sp>
      <p:sp>
        <p:nvSpPr>
          <p:cNvPr id="15364" name="AutoShape 4">
            <a:extLst>
              <a:ext uri="{FF2B5EF4-FFF2-40B4-BE49-F238E27FC236}">
                <a16:creationId xmlns:a16="http://schemas.microsoft.com/office/drawing/2014/main" id="{41D9E905-7333-4D2D-A143-0EC736B4B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33EEA084-0842-426C-BFE7-6148C924E23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727DCAF2-86C5-43D7-B3EB-4F7ED8EFC6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505EDE18-8620-463E-908C-D2ADD316D3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CA" altLang="en-US"/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A44114B0-0809-4E1D-8731-96EBFB8C8A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3DA0A2-29A9-465E-A0FF-A97B247A8DF9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  <a:cs typeface="Arial" panose="020B060402020202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2DA7DAD-1E72-4752-9D93-4CE548651D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en-US"/>
              <a:t>Macbeth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044C654-F2D7-4762-A02F-FB6CC03052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altLang="en-US"/>
              <a:t>Review for Unit Test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4EC3BF8-901D-40E9-909B-6E912878DB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Banquo: Macbeth’s Accomplice?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97393485-F37A-4622-90D0-00B96694DD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sz="2600"/>
              <a:t>Banquo hears the witches’ prophecies and notes Macbeth’s reaction to them.</a:t>
            </a:r>
          </a:p>
          <a:p>
            <a:r>
              <a:rPr lang="en-CA" altLang="en-US" sz="2600"/>
              <a:t>Banquo wants a more detailed inquiry into Duncan’s death, and in a soliloquy, he later reveals his doubts about Macbeth.</a:t>
            </a:r>
          </a:p>
          <a:p>
            <a:r>
              <a:rPr lang="en-CA" altLang="en-US" sz="2600"/>
              <a:t>He does not, however, try to stop Macbeth.  Nor does he, like Macduff, avoid royal functions or flee abroad.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>
            <a:extLst>
              <a:ext uri="{FF2B5EF4-FFF2-40B4-BE49-F238E27FC236}">
                <a16:creationId xmlns:a16="http://schemas.microsoft.com/office/drawing/2014/main" id="{92122C81-F057-432E-BD20-F493C25D8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Prophecies in </a:t>
            </a:r>
            <a:r>
              <a:rPr lang="en-CA" altLang="en-US" i="1"/>
              <a:t>Macbeth</a:t>
            </a:r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6346BA09-BEA5-41C9-82DD-67E416ABAA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CA" altLang="en-US" sz="2200"/>
              <a:t>First half:</a:t>
            </a:r>
          </a:p>
          <a:p>
            <a:pPr lvl="1"/>
            <a:r>
              <a:rPr lang="en-CA" altLang="en-US" sz="2000"/>
              <a:t>Witches tell Macbeth he will be Thane of Cawdor and King of Scotland.</a:t>
            </a:r>
          </a:p>
          <a:p>
            <a:pPr lvl="1"/>
            <a:r>
              <a:rPr lang="en-CA" altLang="en-US" sz="2000"/>
              <a:t>Witches tell Banquo that his descendents will be kings.</a:t>
            </a:r>
          </a:p>
          <a:p>
            <a:pPr lvl="1"/>
            <a:r>
              <a:rPr lang="en-CA" altLang="en-US" sz="2000"/>
              <a:t>Banquo foresees danger in the witches’ prophecies.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BFD1D07A-02BB-47D6-9F2A-02A24BBF938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 sz="2200"/>
              <a:t>Second half:</a:t>
            </a:r>
          </a:p>
          <a:p>
            <a:pPr lvl="1"/>
            <a:r>
              <a:rPr lang="en-CA" altLang="en-US" sz="2000"/>
              <a:t>Witches assure Macbeth that he will be safe until the woods of Birnam move to Dunsinane Hill and a man not born of a woman threatens his peace.</a:t>
            </a:r>
          </a:p>
          <a:p>
            <a:pPr lvl="1"/>
            <a:r>
              <a:rPr lang="en-CA" altLang="en-US" sz="2000"/>
              <a:t>Witches reiterate prophecy about Banquo’s descendents.</a:t>
            </a:r>
          </a:p>
          <a:p>
            <a:pPr lvl="1"/>
            <a:endParaRPr lang="en-CA" altLang="en-US" sz="2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52D9FD2-AF0B-4B5E-A259-2A8B4F95C2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Elements of Supernaturalism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222AF11-641D-463B-8CAF-32EDE98468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 sz="2600"/>
              <a:t>The witches and their prophecies</a:t>
            </a:r>
          </a:p>
          <a:p>
            <a:r>
              <a:rPr lang="en-CA" altLang="en-US" sz="2600"/>
              <a:t>The strange occurrences before and duirng the night of Duncan’s murder</a:t>
            </a:r>
          </a:p>
          <a:p>
            <a:r>
              <a:rPr lang="en-CA" altLang="en-US" sz="2600"/>
              <a:t>The dreams that afflict both Banquo and Macbeth</a:t>
            </a:r>
          </a:p>
          <a:p>
            <a:r>
              <a:rPr lang="en-CA" altLang="en-US" sz="2600"/>
              <a:t>The air-born dagger and the ghost of Banquo</a:t>
            </a:r>
          </a:p>
          <a:p>
            <a:r>
              <a:rPr lang="en-CA" altLang="en-US" sz="2600"/>
              <a:t>The apparitions conjured up by the witches during the second set of prophecies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4D696628-83FA-4F14-A455-F040967F2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Clothing Imagery in </a:t>
            </a:r>
            <a:r>
              <a:rPr lang="en-CA" altLang="en-US" i="1"/>
              <a:t>Macbeth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D411FA6-29B7-49AE-9719-B58FCC482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/>
              <a:t>Early in the play, Macbeth accuses Ross of dressing him in “borrowed robes.”</a:t>
            </a:r>
          </a:p>
          <a:p>
            <a:pPr>
              <a:lnSpc>
                <a:spcPct val="90000"/>
              </a:lnSpc>
            </a:pPr>
            <a:r>
              <a:rPr lang="en-CA" altLang="en-US"/>
              <a:t>Banquo refers to Macbeth’s new honours as “strange garments.”</a:t>
            </a:r>
          </a:p>
          <a:p>
            <a:pPr>
              <a:lnSpc>
                <a:spcPct val="90000"/>
              </a:lnSpc>
            </a:pPr>
            <a:r>
              <a:rPr lang="en-CA" altLang="en-US"/>
              <a:t>Macduff refers to “old robes” when he talks about the past.</a:t>
            </a:r>
          </a:p>
          <a:p>
            <a:pPr>
              <a:lnSpc>
                <a:spcPct val="90000"/>
              </a:lnSpc>
            </a:pPr>
            <a:r>
              <a:rPr lang="en-CA" altLang="en-US"/>
              <a:t>Angus compares Macbeth’s rule to “a giant’s robe upon a dwarfish thief.”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AA90D8E-ECEE-4FC4-8E12-9AEC06A51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Sleep motif in </a:t>
            </a:r>
            <a:r>
              <a:rPr lang="en-CA" altLang="en-US" i="1"/>
              <a:t>Macbeth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A355B08-8822-4A5A-93D8-9ADA9E55E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600"/>
              <a:t>Banquo is troubled by dreams of the three witches.  Moreover, he is deprived of sleep:  “A heavy summons lies like lead upon me,/ And yet I would not sleep.”</a:t>
            </a:r>
          </a:p>
          <a:p>
            <a:pPr>
              <a:lnSpc>
                <a:spcPct val="90000"/>
              </a:lnSpc>
            </a:pPr>
            <a:r>
              <a:rPr lang="en-CA" altLang="en-US" sz="2600"/>
              <a:t>In the dagger soliloquy, Macbeth refers to “wicked dreams [that] abuse [t]he curtained cleep.”</a:t>
            </a:r>
          </a:p>
          <a:p>
            <a:pPr>
              <a:lnSpc>
                <a:spcPct val="90000"/>
              </a:lnSpc>
            </a:pPr>
            <a:r>
              <a:rPr lang="en-CA" altLang="en-US" sz="2600"/>
              <a:t>Lady Macbeth tells Macbeth that he could not kill Duncan as he looked like her father as he slept.</a:t>
            </a:r>
          </a:p>
          <a:p>
            <a:pPr>
              <a:lnSpc>
                <a:spcPct val="90000"/>
              </a:lnSpc>
            </a:pPr>
            <a:r>
              <a:rPr lang="en-CA" altLang="en-US" sz="2600"/>
              <a:t>Duncan is murdered while he is asleep.</a:t>
            </a:r>
          </a:p>
          <a:p>
            <a:pPr>
              <a:lnSpc>
                <a:spcPct val="90000"/>
              </a:lnSpc>
            </a:pPr>
            <a:endParaRPr lang="en-CA" altLang="en-US" sz="2600"/>
          </a:p>
          <a:p>
            <a:pPr>
              <a:lnSpc>
                <a:spcPct val="90000"/>
              </a:lnSpc>
            </a:pPr>
            <a:endParaRPr lang="en-CA" altLang="en-US" sz="2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2C713F50-A1B7-4422-A7DC-911DBB98AE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Sleep motif in </a:t>
            </a:r>
            <a:r>
              <a:rPr lang="en-CA" altLang="en-US" i="1"/>
              <a:t>Macbeth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60C8809-B02A-4027-8D50-AF5164DD9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100"/>
              <a:t>After Duncan’s murder, Macbeth hears voices that cry “Sleep no more!”  He then describes “innocent sleep” as a “balm of hurt minds.”</a:t>
            </a:r>
          </a:p>
          <a:p>
            <a:pPr>
              <a:lnSpc>
                <a:spcPct val="90000"/>
              </a:lnSpc>
            </a:pPr>
            <a:r>
              <a:rPr lang="en-CA" altLang="en-US" sz="2100"/>
              <a:t>Macduff compares sleep to “death’s counterfeit.”</a:t>
            </a:r>
          </a:p>
          <a:p>
            <a:pPr>
              <a:lnSpc>
                <a:spcPct val="90000"/>
              </a:lnSpc>
            </a:pPr>
            <a:r>
              <a:rPr lang="en-CA" altLang="en-US" sz="2100"/>
              <a:t>Macbeth refers to the “affliction of these terrible dreams” in Act 3.  Then, he remarks that Duncan “sleeps well” after “life’s fitful fever.”</a:t>
            </a:r>
          </a:p>
          <a:p>
            <a:pPr>
              <a:lnSpc>
                <a:spcPct val="90000"/>
              </a:lnSpc>
            </a:pPr>
            <a:r>
              <a:rPr lang="en-CA" altLang="en-US" sz="2100"/>
              <a:t>Lady Macbeth is denied sleep as she sleepwalks and seems increasingly affected by her part in Duncan’s murder.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7162FB7-F963-41F0-903E-199403E275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Stage metaphor in </a:t>
            </a:r>
            <a:r>
              <a:rPr lang="en-CA" altLang="en-US" i="1"/>
              <a:t>Macbeth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DAB0428-0331-4F00-8768-A2CA1B8A08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altLang="en-US"/>
              <a:t>Ross refers to the world as a “bloody stage” that heaven observes. </a:t>
            </a:r>
          </a:p>
          <a:p>
            <a:r>
              <a:rPr lang="en-CA" altLang="en-US"/>
              <a:t>Macbeth compares life to a “poor player that struts and frets his hour upon the stage, and then is heard no more.”  The tale, it is worth mentioning, is told by an “idiot.”</a:t>
            </a:r>
          </a:p>
          <a:p>
            <a:endParaRPr lang="en-CA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>
            <a:extLst>
              <a:ext uri="{FF2B5EF4-FFF2-40B4-BE49-F238E27FC236}">
                <a16:creationId xmlns:a16="http://schemas.microsoft.com/office/drawing/2014/main" id="{237A1AFC-BC25-4332-A98F-E1E5D097E14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CA" altLang="en-US"/>
              <a:t>Important Characters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FE4C21E-7286-4394-A7E1-A0F9784EECA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altLang="en-US"/>
              <a:t>Macbeth, Lady Macbeth, Banquo, and Macduff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BB8B840-2FEA-475D-97E7-C06B9AF272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Who is Macbeth?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73C8005-ADE8-4F84-876F-176D7199D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/>
              <a:t>At the beginning of the play, he is </a:t>
            </a:r>
            <a:r>
              <a:rPr lang="en-CA" altLang="en-US" b="1"/>
              <a:t>Thane of Glamis</a:t>
            </a:r>
            <a:r>
              <a:rPr lang="en-CA" altLang="en-US"/>
              <a:t>.  He is also a </a:t>
            </a:r>
            <a:r>
              <a:rPr lang="en-CA" altLang="en-US" b="1"/>
              <a:t>Scottish general</a:t>
            </a:r>
            <a:r>
              <a:rPr lang="en-CA" altLang="en-US"/>
              <a:t>.</a:t>
            </a:r>
          </a:p>
          <a:p>
            <a:pPr>
              <a:lnSpc>
                <a:spcPct val="90000"/>
              </a:lnSpc>
            </a:pPr>
            <a:r>
              <a:rPr lang="en-CA" altLang="en-US"/>
              <a:t>After a battle with the Norwegians, Macbeth is given the title of </a:t>
            </a:r>
            <a:r>
              <a:rPr lang="en-CA" altLang="en-US" b="1"/>
              <a:t>Thane of Cawdor</a:t>
            </a:r>
            <a:r>
              <a:rPr lang="en-CA" altLang="en-US"/>
              <a:t>.</a:t>
            </a:r>
          </a:p>
          <a:p>
            <a:pPr>
              <a:lnSpc>
                <a:spcPct val="90000"/>
              </a:lnSpc>
            </a:pPr>
            <a:r>
              <a:rPr lang="en-CA" altLang="en-US"/>
              <a:t>He is crowned the </a:t>
            </a:r>
            <a:r>
              <a:rPr lang="en-CA" altLang="en-US" b="1"/>
              <a:t>King of Scotland</a:t>
            </a:r>
            <a:r>
              <a:rPr lang="en-CA" altLang="en-US"/>
              <a:t> after the murder of Duncan, and he is replaced by Duncan’s son, Malcolm, after his own death.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BB44C06-6F34-4BC7-93DB-7B365C033F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Macbeth:  Character Traits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55C1839-F6B9-48C0-8D74-8D138B30FB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600"/>
              <a:t>At the beginning of the play, Macbeth is presented as a </a:t>
            </a:r>
            <a:r>
              <a:rPr lang="en-CA" altLang="en-US" sz="2600" b="1"/>
              <a:t>strong, courageous general</a:t>
            </a:r>
            <a:r>
              <a:rPr lang="en-CA" altLang="en-US" sz="2600"/>
              <a:t>.</a:t>
            </a:r>
          </a:p>
          <a:p>
            <a:pPr>
              <a:lnSpc>
                <a:spcPct val="90000"/>
              </a:lnSpc>
            </a:pPr>
            <a:r>
              <a:rPr lang="en-CA" altLang="en-US" sz="2600"/>
              <a:t>Though he is a </a:t>
            </a:r>
            <a:r>
              <a:rPr lang="en-CA" altLang="en-US" sz="2600" b="1"/>
              <a:t>powerful</a:t>
            </a:r>
            <a:r>
              <a:rPr lang="en-CA" altLang="en-US" sz="2600"/>
              <a:t> and </a:t>
            </a:r>
            <a:r>
              <a:rPr lang="en-CA" altLang="en-US" sz="2600" b="1"/>
              <a:t>respected</a:t>
            </a:r>
            <a:r>
              <a:rPr lang="en-CA" altLang="en-US" sz="2600"/>
              <a:t> man, Macbeth is </a:t>
            </a:r>
            <a:r>
              <a:rPr lang="en-CA" altLang="en-US" sz="2600" b="1"/>
              <a:t>not moral man</a:t>
            </a:r>
            <a:r>
              <a:rPr lang="en-CA" altLang="en-US" sz="2600"/>
              <a:t>, and his story is one of moral degradation. </a:t>
            </a:r>
          </a:p>
          <a:p>
            <a:pPr>
              <a:lnSpc>
                <a:spcPct val="90000"/>
              </a:lnSpc>
            </a:pPr>
            <a:r>
              <a:rPr lang="en-CA" altLang="en-US" sz="2600"/>
              <a:t>Macbeth is </a:t>
            </a:r>
            <a:r>
              <a:rPr lang="en-CA" altLang="en-US" sz="2600" b="1"/>
              <a:t>ambitious</a:t>
            </a:r>
            <a:r>
              <a:rPr lang="en-CA" altLang="en-US" sz="2600"/>
              <a:t>, and his ambition leads him to act immorally.</a:t>
            </a:r>
          </a:p>
          <a:p>
            <a:pPr>
              <a:lnSpc>
                <a:spcPct val="90000"/>
              </a:lnSpc>
            </a:pPr>
            <a:r>
              <a:rPr lang="en-CA" altLang="en-US" sz="2600"/>
              <a:t>Macbeth is </a:t>
            </a:r>
            <a:r>
              <a:rPr lang="en-CA" altLang="en-US" sz="2600" b="1"/>
              <a:t>imaginative</a:t>
            </a:r>
            <a:r>
              <a:rPr lang="en-CA" altLang="en-US" sz="2600"/>
              <a:t> and </a:t>
            </a:r>
            <a:r>
              <a:rPr lang="en-CA" altLang="en-US" sz="2600" b="1"/>
              <a:t>superstitious</a:t>
            </a:r>
            <a:r>
              <a:rPr lang="en-CA" altLang="en-US" sz="2600"/>
              <a:t>.</a:t>
            </a:r>
          </a:p>
          <a:p>
            <a:pPr>
              <a:lnSpc>
                <a:spcPct val="90000"/>
              </a:lnSpc>
            </a:pPr>
            <a:endParaRPr lang="en-CA" altLang="en-US" sz="2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637FB79-A2A5-413D-9D8C-62308F8EAB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Macbeth’s Transformation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808315D7-4DEE-46CF-95CF-08C0442124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CA" altLang="en-US" sz="2600"/>
              <a:t>Macbeth is </a:t>
            </a:r>
            <a:r>
              <a:rPr lang="en-CA" altLang="en-US" sz="2600" b="1"/>
              <a:t>hesitant</a:t>
            </a:r>
            <a:r>
              <a:rPr lang="en-CA" altLang="en-US" sz="2600"/>
              <a:t> about killing Duncan, but his wife convinces him otherwise.</a:t>
            </a:r>
          </a:p>
          <a:p>
            <a:pPr>
              <a:lnSpc>
                <a:spcPct val="80000"/>
              </a:lnSpc>
            </a:pPr>
            <a:r>
              <a:rPr lang="en-CA" altLang="en-US" sz="2600"/>
              <a:t>After the murder, he seems to suffer from a </a:t>
            </a:r>
            <a:r>
              <a:rPr lang="en-CA" altLang="en-US" sz="2600" b="1"/>
              <a:t>tormented conscience</a:t>
            </a:r>
            <a:r>
              <a:rPr lang="en-CA" altLang="en-US" sz="2600"/>
              <a:t>.</a:t>
            </a:r>
          </a:p>
          <a:p>
            <a:pPr>
              <a:lnSpc>
                <a:spcPct val="80000"/>
              </a:lnSpc>
            </a:pPr>
            <a:r>
              <a:rPr lang="en-CA" altLang="en-US" sz="2600"/>
              <a:t>Macbeth plans Banquo’s murder without his wife’s help.</a:t>
            </a:r>
          </a:p>
          <a:p>
            <a:pPr>
              <a:lnSpc>
                <a:spcPct val="80000"/>
              </a:lnSpc>
            </a:pPr>
            <a:r>
              <a:rPr lang="en-CA" altLang="en-US" sz="2600"/>
              <a:t>Macbeth becomes more and more </a:t>
            </a:r>
            <a:r>
              <a:rPr lang="en-CA" altLang="en-US" sz="2600" b="1"/>
              <a:t>distrustful</a:t>
            </a:r>
            <a:r>
              <a:rPr lang="en-CA" altLang="en-US" sz="2600"/>
              <a:t> of others and obsessed with his own security.</a:t>
            </a:r>
          </a:p>
          <a:p>
            <a:pPr>
              <a:lnSpc>
                <a:spcPct val="80000"/>
              </a:lnSpc>
            </a:pPr>
            <a:r>
              <a:rPr lang="en-CA" altLang="en-US" sz="2600"/>
              <a:t>Macbeth orders the murders of innocent people (Macduff’s family).</a:t>
            </a:r>
          </a:p>
          <a:p>
            <a:pPr>
              <a:lnSpc>
                <a:spcPct val="80000"/>
              </a:lnSpc>
            </a:pPr>
            <a:endParaRPr lang="en-CA" altLang="en-US" sz="2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A6A58B4-9165-4639-9988-CA16DEF998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Macbeth’s Transformation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D1549D1-98C9-420B-BEC7-1A7926779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CA" altLang="en-US"/>
              <a:t>	Macbeth becomes more </a:t>
            </a:r>
            <a:r>
              <a:rPr lang="en-CA" altLang="en-US" b="1"/>
              <a:t>cruel</a:t>
            </a:r>
            <a:r>
              <a:rPr lang="en-CA" altLang="en-US"/>
              <a:t> and </a:t>
            </a:r>
            <a:r>
              <a:rPr lang="en-CA" altLang="en-US" b="1"/>
              <a:t>immoral</a:t>
            </a:r>
            <a:r>
              <a:rPr lang="en-CA" altLang="en-US"/>
              <a:t> throughout the play.  He pursues </a:t>
            </a:r>
            <a:r>
              <a:rPr lang="en-CA" altLang="en-US" b="1"/>
              <a:t>evil</a:t>
            </a:r>
            <a:r>
              <a:rPr lang="en-CA" altLang="en-US"/>
              <a:t> with less and less regard to the voice of his own conscience.</a:t>
            </a:r>
          </a:p>
          <a:p>
            <a:pPr>
              <a:buFont typeface="Wingdings" panose="05000000000000000000" pitchFamily="2" charset="2"/>
              <a:buNone/>
            </a:pPr>
            <a:endParaRPr lang="en-CA" altLang="en-US"/>
          </a:p>
          <a:p>
            <a:pPr>
              <a:buFont typeface="Wingdings" panose="05000000000000000000" pitchFamily="2" charset="2"/>
              <a:buNone/>
            </a:pPr>
            <a:r>
              <a:rPr lang="en-CA" altLang="en-US"/>
              <a:t>	At the beginning of the play, Macbeth is a </a:t>
            </a:r>
            <a:r>
              <a:rPr lang="en-CA" altLang="en-US" b="1"/>
              <a:t>strong</a:t>
            </a:r>
            <a:r>
              <a:rPr lang="en-CA" altLang="en-US"/>
              <a:t>, </a:t>
            </a:r>
            <a:r>
              <a:rPr lang="en-CA" altLang="en-US" b="1"/>
              <a:t>courageous</a:t>
            </a:r>
            <a:r>
              <a:rPr lang="en-CA" altLang="en-US"/>
              <a:t> soldier; by the end, he is a </a:t>
            </a:r>
            <a:r>
              <a:rPr lang="en-CA" altLang="en-US" b="1"/>
              <a:t>cruel</a:t>
            </a:r>
            <a:r>
              <a:rPr lang="en-CA" altLang="en-US"/>
              <a:t>, </a:t>
            </a:r>
            <a:r>
              <a:rPr lang="en-CA" altLang="en-US" b="1"/>
              <a:t>morally bankrupt tyrant</a:t>
            </a:r>
            <a:r>
              <a:rPr lang="en-CA" altLang="en-US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C08135D-24A6-4D20-AB92-1FC14B63B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400"/>
              <a:t>Macbeth:  Tragic Hero or Villain?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8B9798A-B445-446E-8C34-72958C8B8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000"/>
              <a:t>Macbeth has qualities that make him superior to an ordinary man:  he is a brave soldier, and he possesses a poetic imagination.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Macbeth is not, however, a virtuous man; in fact, his tragic flaw, his ambition, leads to immoral and evil acts.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Unlike some of Shakespeare’s greatest villains (Iago, Richard III), Macbeth is psychologically tormented by the atrocities he commits.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Still, the only solution he has the problems he faces is the use of violence.  </a:t>
            </a:r>
          </a:p>
          <a:p>
            <a:pPr>
              <a:lnSpc>
                <a:spcPct val="90000"/>
              </a:lnSpc>
            </a:pPr>
            <a:r>
              <a:rPr lang="en-CA" altLang="en-US" sz="2000"/>
              <a:t>In that sense, he is not a skilled or practical politician (such as Cassius), nor are his mistakes a consequence of his virtuous, noble thinking (such as Brutus).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A303A83-E45C-48E9-AFFF-34AD47D75B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Banquo:  Character Traits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14911FA-FA98-4D45-993F-661340F4C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600"/>
              <a:t>Banquo’s response to the witches’ prophecies suggests that he is </a:t>
            </a:r>
            <a:r>
              <a:rPr lang="en-CA" altLang="en-US" sz="2600" b="1"/>
              <a:t>cautious</a:t>
            </a:r>
            <a:r>
              <a:rPr lang="en-CA" altLang="en-US" sz="2600"/>
              <a:t> and </a:t>
            </a:r>
            <a:r>
              <a:rPr lang="en-CA" altLang="en-US" sz="2600" b="1"/>
              <a:t>rational</a:t>
            </a:r>
            <a:r>
              <a:rPr lang="en-CA" altLang="en-US" sz="2600"/>
              <a:t>.</a:t>
            </a:r>
          </a:p>
          <a:p>
            <a:pPr>
              <a:lnSpc>
                <a:spcPct val="90000"/>
              </a:lnSpc>
            </a:pPr>
            <a:r>
              <a:rPr lang="en-CA" altLang="en-US" sz="2600"/>
              <a:t>Macbeth describes Banquo as </a:t>
            </a:r>
            <a:r>
              <a:rPr lang="en-CA" altLang="en-US" sz="2600" b="1"/>
              <a:t>wise</a:t>
            </a:r>
            <a:r>
              <a:rPr lang="en-CA" altLang="en-US" sz="2600"/>
              <a:t> and </a:t>
            </a:r>
            <a:r>
              <a:rPr lang="en-CA" altLang="en-US" sz="2600" b="1"/>
              <a:t>prudent</a:t>
            </a:r>
            <a:r>
              <a:rPr lang="en-CA" altLang="en-US" sz="2600"/>
              <a:t>.</a:t>
            </a:r>
          </a:p>
          <a:p>
            <a:pPr>
              <a:lnSpc>
                <a:spcPct val="90000"/>
              </a:lnSpc>
            </a:pPr>
            <a:r>
              <a:rPr lang="en-CA" altLang="en-US" sz="2600"/>
              <a:t>However, he clearly </a:t>
            </a:r>
            <a:r>
              <a:rPr lang="en-CA" altLang="en-US" sz="2600" b="1"/>
              <a:t>lacks caution</a:t>
            </a:r>
            <a:r>
              <a:rPr lang="en-CA" altLang="en-US" sz="2600"/>
              <a:t> as he fails to perceive Macbeth as a threat.</a:t>
            </a:r>
          </a:p>
          <a:p>
            <a:pPr>
              <a:lnSpc>
                <a:spcPct val="90000"/>
              </a:lnSpc>
            </a:pPr>
            <a:r>
              <a:rPr lang="en-CA" altLang="en-US" sz="2600"/>
              <a:t>Banquo is suspicious of Macbeth, yet he does not act accordingly.  He is a character marked by </a:t>
            </a:r>
            <a:r>
              <a:rPr lang="en-CA" altLang="en-US" sz="2600" b="1"/>
              <a:t>passive obedience </a:t>
            </a:r>
            <a:r>
              <a:rPr lang="en-CA" altLang="en-US" sz="2600"/>
              <a:t>or</a:t>
            </a:r>
            <a:r>
              <a:rPr lang="en-CA" altLang="en-US" sz="2600" b="1"/>
              <a:t> cautious self-interest</a:t>
            </a:r>
            <a:r>
              <a:rPr lang="en-CA" altLang="en-US" sz="2600"/>
              <a:t>.</a:t>
            </a:r>
          </a:p>
          <a:p>
            <a:pPr>
              <a:lnSpc>
                <a:spcPct val="90000"/>
              </a:lnSpc>
            </a:pPr>
            <a:endParaRPr lang="en-CA" altLang="en-US"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>
            <a:extLst>
              <a:ext uri="{FF2B5EF4-FFF2-40B4-BE49-F238E27FC236}">
                <a16:creationId xmlns:a16="http://schemas.microsoft.com/office/drawing/2014/main" id="{5A2EEF5E-2C1A-40A6-A106-B986747DCC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/>
              <a:t>Banquo: Macbeth’s foil</a:t>
            </a:r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E492A343-160A-4A79-889A-EB5E4F0159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CA" altLang="en-US" sz="2200"/>
              <a:t>Macbeth</a:t>
            </a:r>
          </a:p>
          <a:p>
            <a:pPr lvl="1"/>
            <a:r>
              <a:rPr lang="en-CA" altLang="en-US" sz="2000"/>
              <a:t>His ambition leads him to act selfishly and brutally.</a:t>
            </a:r>
          </a:p>
          <a:p>
            <a:pPr lvl="1"/>
            <a:r>
              <a:rPr lang="en-CA" altLang="en-US" sz="2000"/>
              <a:t>Macbeth enters a trance-like state upon hearing the witches’ prophecies.</a:t>
            </a:r>
          </a:p>
          <a:p>
            <a:pPr lvl="1"/>
            <a:r>
              <a:rPr lang="en-CA" altLang="en-US" sz="2000"/>
              <a:t>Macbeth acts in secrecy and tries to mask his true feelings.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B4408415-9B57-435A-8D60-2A2F9458A350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CA" altLang="en-US" sz="2200"/>
              <a:t>Banquo</a:t>
            </a:r>
          </a:p>
          <a:p>
            <a:pPr lvl="1"/>
            <a:r>
              <a:rPr lang="en-CA" altLang="en-US" sz="2000"/>
              <a:t>Though he may be guilty of not acting upon his suspicions, he never pursues his ambition.</a:t>
            </a:r>
          </a:p>
          <a:p>
            <a:pPr lvl="1"/>
            <a:r>
              <a:rPr lang="en-CA" altLang="en-US" sz="2000"/>
              <a:t>Banquo foresees the dangers behind the witches’ prophecies.</a:t>
            </a:r>
          </a:p>
          <a:p>
            <a:pPr lvl="1"/>
            <a:r>
              <a:rPr lang="en-CA" altLang="en-US" sz="2000"/>
              <a:t>Banquo seems more honest about his feelings.</a:t>
            </a:r>
          </a:p>
          <a:p>
            <a:pPr lvl="1"/>
            <a:endParaRPr lang="en-CA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192</TotalTime>
  <Words>981</Words>
  <Application>Microsoft Office PowerPoint</Application>
  <PresentationFormat>On-screen Show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Times New Roman</vt:lpstr>
      <vt:lpstr>Verdana</vt:lpstr>
      <vt:lpstr>Wingdings</vt:lpstr>
      <vt:lpstr>Profile</vt:lpstr>
      <vt:lpstr>Macbeth</vt:lpstr>
      <vt:lpstr>Important Characters</vt:lpstr>
      <vt:lpstr>Who is Macbeth?</vt:lpstr>
      <vt:lpstr>Macbeth:  Character Traits</vt:lpstr>
      <vt:lpstr>Macbeth’s Transformation</vt:lpstr>
      <vt:lpstr>Macbeth’s Transformation</vt:lpstr>
      <vt:lpstr>Macbeth:  Tragic Hero or Villain?</vt:lpstr>
      <vt:lpstr>Banquo:  Character Traits</vt:lpstr>
      <vt:lpstr>Banquo: Macbeth’s foil</vt:lpstr>
      <vt:lpstr>Banquo: Macbeth’s Accomplice?</vt:lpstr>
      <vt:lpstr>Prophecies in Macbeth</vt:lpstr>
      <vt:lpstr>Elements of Supernaturalism</vt:lpstr>
      <vt:lpstr>Clothing Imagery in Macbeth</vt:lpstr>
      <vt:lpstr>Sleep motif in Macbeth</vt:lpstr>
      <vt:lpstr>Sleep motif in Macbeth</vt:lpstr>
      <vt:lpstr>Stage metaphor in Macbeth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Macbeth</dc:title>
  <dc:creator>Danik Lafleur</dc:creator>
  <cp:lastModifiedBy>Danik Lafleur</cp:lastModifiedBy>
  <cp:revision>9</cp:revision>
  <dcterms:created xsi:type="dcterms:W3CDTF">2010-10-28T00:37:04Z</dcterms:created>
  <dcterms:modified xsi:type="dcterms:W3CDTF">2019-04-23T12:52:06Z</dcterms:modified>
</cp:coreProperties>
</file>