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62" r:id="rId6"/>
    <p:sldId id="263" r:id="rId7"/>
    <p:sldId id="265" r:id="rId8"/>
    <p:sldId id="266" r:id="rId9"/>
    <p:sldId id="267" r:id="rId10"/>
    <p:sldId id="264" r:id="rId11"/>
    <p:sldId id="270" r:id="rId12"/>
    <p:sldId id="272" r:id="rId13"/>
    <p:sldId id="269" r:id="rId14"/>
    <p:sldId id="268" r:id="rId15"/>
    <p:sldId id="273" r:id="rId16"/>
    <p:sldId id="274" r:id="rId17"/>
    <p:sldId id="275" r:id="rId18"/>
    <p:sldId id="276" r:id="rId19"/>
    <p:sldId id="277" r:id="rId20"/>
    <p:sldId id="278" r:id="rId21"/>
    <p:sldId id="279" r:id="rId22"/>
    <p:sldId id="280"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8EA8D2-7152-4F39-97D2-B81C3E2B67DB}" v="1" dt="2019-06-02T22:47:28.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3D45BA-B5D3-4C90-83BA-678BE2AF4A2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CF143728-910E-4726-BB95-09AA4071924E}">
      <dgm:prSet phldrT="[Text]"/>
      <dgm:spPr/>
      <dgm:t>
        <a:bodyPr/>
        <a:lstStyle/>
        <a:p>
          <a:r>
            <a:rPr lang="en-CA" dirty="0"/>
            <a:t>What Nietzsche criticizes?</a:t>
          </a:r>
        </a:p>
      </dgm:t>
    </dgm:pt>
    <dgm:pt modelId="{5DD45FC6-FEB9-4BE7-87CE-828CF96C3DD9}" type="parTrans" cxnId="{7E3AF530-9487-4798-B98A-E431BCDE89D4}">
      <dgm:prSet/>
      <dgm:spPr/>
      <dgm:t>
        <a:bodyPr/>
        <a:lstStyle/>
        <a:p>
          <a:endParaRPr lang="en-CA"/>
        </a:p>
      </dgm:t>
    </dgm:pt>
    <dgm:pt modelId="{D01191B5-92BE-4477-B76F-93F08550B28A}" type="sibTrans" cxnId="{7E3AF530-9487-4798-B98A-E431BCDE89D4}">
      <dgm:prSet/>
      <dgm:spPr/>
      <dgm:t>
        <a:bodyPr/>
        <a:lstStyle/>
        <a:p>
          <a:endParaRPr lang="en-CA"/>
        </a:p>
      </dgm:t>
    </dgm:pt>
    <dgm:pt modelId="{5A7605C2-1FF2-4668-928D-76619B75EB99}">
      <dgm:prSet phldrT="[Text]"/>
      <dgm:spPr/>
      <dgm:t>
        <a:bodyPr/>
        <a:lstStyle/>
        <a:p>
          <a:r>
            <a:rPr lang="en-CA" dirty="0"/>
            <a:t>What ideologies and emotions does he reveal as inferior?</a:t>
          </a:r>
        </a:p>
      </dgm:t>
    </dgm:pt>
    <dgm:pt modelId="{DBD6D690-2BF3-47DF-BEA9-17325944F7CC}" type="parTrans" cxnId="{C1FB15B6-975F-4F25-9154-4ACABE099BD8}">
      <dgm:prSet/>
      <dgm:spPr/>
      <dgm:t>
        <a:bodyPr/>
        <a:lstStyle/>
        <a:p>
          <a:endParaRPr lang="en-CA"/>
        </a:p>
      </dgm:t>
    </dgm:pt>
    <dgm:pt modelId="{631122DC-D2D1-4FDF-A205-8CC4D3644E60}" type="sibTrans" cxnId="{C1FB15B6-975F-4F25-9154-4ACABE099BD8}">
      <dgm:prSet/>
      <dgm:spPr/>
      <dgm:t>
        <a:bodyPr/>
        <a:lstStyle/>
        <a:p>
          <a:endParaRPr lang="en-CA"/>
        </a:p>
      </dgm:t>
    </dgm:pt>
    <dgm:pt modelId="{91000415-3290-44A3-9032-13CD61B6C105}">
      <dgm:prSet phldrT="[Text]"/>
      <dgm:spPr/>
      <dgm:t>
        <a:bodyPr/>
        <a:lstStyle/>
        <a:p>
          <a:r>
            <a:rPr lang="en-CA" dirty="0"/>
            <a:t>What Nietzsche values?</a:t>
          </a:r>
        </a:p>
      </dgm:t>
    </dgm:pt>
    <dgm:pt modelId="{57C10398-812A-4385-A5D6-1B2B19BD6A45}" type="parTrans" cxnId="{5E4482B6-4290-4ECF-AACA-9E6143FDF9B6}">
      <dgm:prSet/>
      <dgm:spPr/>
      <dgm:t>
        <a:bodyPr/>
        <a:lstStyle/>
        <a:p>
          <a:endParaRPr lang="en-CA"/>
        </a:p>
      </dgm:t>
    </dgm:pt>
    <dgm:pt modelId="{33571019-2821-4DE6-B0BF-37A14AB75E75}" type="sibTrans" cxnId="{5E4482B6-4290-4ECF-AACA-9E6143FDF9B6}">
      <dgm:prSet/>
      <dgm:spPr/>
      <dgm:t>
        <a:bodyPr/>
        <a:lstStyle/>
        <a:p>
          <a:endParaRPr lang="en-CA"/>
        </a:p>
      </dgm:t>
    </dgm:pt>
    <dgm:pt modelId="{F57B896B-EE97-4BEB-BE70-8F813865ACB9}">
      <dgm:prSet phldrT="[Text]"/>
      <dgm:spPr/>
      <dgm:t>
        <a:bodyPr/>
        <a:lstStyle/>
        <a:p>
          <a:r>
            <a:rPr lang="en-CA" dirty="0"/>
            <a:t>What do the quotations reveal are good qualities?</a:t>
          </a:r>
        </a:p>
      </dgm:t>
    </dgm:pt>
    <dgm:pt modelId="{F926C4E4-7204-4824-8C5F-BDA2E125F1CD}" type="parTrans" cxnId="{D8A56C84-D449-4D6A-BB7E-AFB18379ACC1}">
      <dgm:prSet/>
      <dgm:spPr/>
      <dgm:t>
        <a:bodyPr/>
        <a:lstStyle/>
        <a:p>
          <a:endParaRPr lang="en-CA"/>
        </a:p>
      </dgm:t>
    </dgm:pt>
    <dgm:pt modelId="{68B0C2DA-9741-490E-9BE2-518431EEA9ED}" type="sibTrans" cxnId="{D8A56C84-D449-4D6A-BB7E-AFB18379ACC1}">
      <dgm:prSet/>
      <dgm:spPr/>
      <dgm:t>
        <a:bodyPr/>
        <a:lstStyle/>
        <a:p>
          <a:endParaRPr lang="en-CA"/>
        </a:p>
      </dgm:t>
    </dgm:pt>
    <dgm:pt modelId="{61A56410-B89A-420F-8F28-EED928D07A9C}" type="pres">
      <dgm:prSet presAssocID="{B23D45BA-B5D3-4C90-83BA-678BE2AF4A21}" presName="Name0" presStyleCnt="0">
        <dgm:presLayoutVars>
          <dgm:dir/>
          <dgm:animLvl val="lvl"/>
          <dgm:resizeHandles val="exact"/>
        </dgm:presLayoutVars>
      </dgm:prSet>
      <dgm:spPr/>
    </dgm:pt>
    <dgm:pt modelId="{8A5CB0D6-3962-4995-905C-B6B6C4B1421E}" type="pres">
      <dgm:prSet presAssocID="{CF143728-910E-4726-BB95-09AA4071924E}" presName="composite" presStyleCnt="0"/>
      <dgm:spPr/>
    </dgm:pt>
    <dgm:pt modelId="{C5D16B23-038B-4AB5-94DC-70816F2D275E}" type="pres">
      <dgm:prSet presAssocID="{CF143728-910E-4726-BB95-09AA4071924E}" presName="parTx" presStyleLbl="alignNode1" presStyleIdx="0" presStyleCnt="2">
        <dgm:presLayoutVars>
          <dgm:chMax val="0"/>
          <dgm:chPref val="0"/>
          <dgm:bulletEnabled val="1"/>
        </dgm:presLayoutVars>
      </dgm:prSet>
      <dgm:spPr/>
    </dgm:pt>
    <dgm:pt modelId="{9C4B0E49-7C2F-4B96-A20A-C64941045E95}" type="pres">
      <dgm:prSet presAssocID="{CF143728-910E-4726-BB95-09AA4071924E}" presName="desTx" presStyleLbl="alignAccFollowNode1" presStyleIdx="0" presStyleCnt="2">
        <dgm:presLayoutVars>
          <dgm:bulletEnabled val="1"/>
        </dgm:presLayoutVars>
      </dgm:prSet>
      <dgm:spPr/>
    </dgm:pt>
    <dgm:pt modelId="{012F7DB1-27F6-477E-984B-A6D2ACE1BD41}" type="pres">
      <dgm:prSet presAssocID="{D01191B5-92BE-4477-B76F-93F08550B28A}" presName="space" presStyleCnt="0"/>
      <dgm:spPr/>
    </dgm:pt>
    <dgm:pt modelId="{1C2F9F0B-3BD1-42B5-A40D-6AF9DD26D4DC}" type="pres">
      <dgm:prSet presAssocID="{91000415-3290-44A3-9032-13CD61B6C105}" presName="composite" presStyleCnt="0"/>
      <dgm:spPr/>
    </dgm:pt>
    <dgm:pt modelId="{61888A4A-A0E3-4930-A109-078E4A904B74}" type="pres">
      <dgm:prSet presAssocID="{91000415-3290-44A3-9032-13CD61B6C105}" presName="parTx" presStyleLbl="alignNode1" presStyleIdx="1" presStyleCnt="2">
        <dgm:presLayoutVars>
          <dgm:chMax val="0"/>
          <dgm:chPref val="0"/>
          <dgm:bulletEnabled val="1"/>
        </dgm:presLayoutVars>
      </dgm:prSet>
      <dgm:spPr/>
    </dgm:pt>
    <dgm:pt modelId="{2F65A0CD-049A-4F13-92F6-6D4034B0002E}" type="pres">
      <dgm:prSet presAssocID="{91000415-3290-44A3-9032-13CD61B6C105}" presName="desTx" presStyleLbl="alignAccFollowNode1" presStyleIdx="1" presStyleCnt="2">
        <dgm:presLayoutVars>
          <dgm:bulletEnabled val="1"/>
        </dgm:presLayoutVars>
      </dgm:prSet>
      <dgm:spPr/>
    </dgm:pt>
  </dgm:ptLst>
  <dgm:cxnLst>
    <dgm:cxn modelId="{7E3AF530-9487-4798-B98A-E431BCDE89D4}" srcId="{B23D45BA-B5D3-4C90-83BA-678BE2AF4A21}" destId="{CF143728-910E-4726-BB95-09AA4071924E}" srcOrd="0" destOrd="0" parTransId="{5DD45FC6-FEB9-4BE7-87CE-828CF96C3DD9}" sibTransId="{D01191B5-92BE-4477-B76F-93F08550B28A}"/>
    <dgm:cxn modelId="{E128F180-07D9-42ED-A8D4-4F55EC07BB94}" type="presOf" srcId="{5A7605C2-1FF2-4668-928D-76619B75EB99}" destId="{9C4B0E49-7C2F-4B96-A20A-C64941045E95}" srcOrd="0" destOrd="0" presId="urn:microsoft.com/office/officeart/2005/8/layout/hList1"/>
    <dgm:cxn modelId="{D8A56C84-D449-4D6A-BB7E-AFB18379ACC1}" srcId="{91000415-3290-44A3-9032-13CD61B6C105}" destId="{F57B896B-EE97-4BEB-BE70-8F813865ACB9}" srcOrd="0" destOrd="0" parTransId="{F926C4E4-7204-4824-8C5F-BDA2E125F1CD}" sibTransId="{68B0C2DA-9741-490E-9BE2-518431EEA9ED}"/>
    <dgm:cxn modelId="{B420288C-1551-436D-AFAA-1B072E377905}" type="presOf" srcId="{91000415-3290-44A3-9032-13CD61B6C105}" destId="{61888A4A-A0E3-4930-A109-078E4A904B74}" srcOrd="0" destOrd="0" presId="urn:microsoft.com/office/officeart/2005/8/layout/hList1"/>
    <dgm:cxn modelId="{97D4739E-672E-4778-B5F2-6B5A2BC5317F}" type="presOf" srcId="{B23D45BA-B5D3-4C90-83BA-678BE2AF4A21}" destId="{61A56410-B89A-420F-8F28-EED928D07A9C}" srcOrd="0" destOrd="0" presId="urn:microsoft.com/office/officeart/2005/8/layout/hList1"/>
    <dgm:cxn modelId="{C1FB15B6-975F-4F25-9154-4ACABE099BD8}" srcId="{CF143728-910E-4726-BB95-09AA4071924E}" destId="{5A7605C2-1FF2-4668-928D-76619B75EB99}" srcOrd="0" destOrd="0" parTransId="{DBD6D690-2BF3-47DF-BEA9-17325944F7CC}" sibTransId="{631122DC-D2D1-4FDF-A205-8CC4D3644E60}"/>
    <dgm:cxn modelId="{5E4482B6-4290-4ECF-AACA-9E6143FDF9B6}" srcId="{B23D45BA-B5D3-4C90-83BA-678BE2AF4A21}" destId="{91000415-3290-44A3-9032-13CD61B6C105}" srcOrd="1" destOrd="0" parTransId="{57C10398-812A-4385-A5D6-1B2B19BD6A45}" sibTransId="{33571019-2821-4DE6-B0BF-37A14AB75E75}"/>
    <dgm:cxn modelId="{E2C328CE-FEB0-49EA-B12B-53F1EE371947}" type="presOf" srcId="{F57B896B-EE97-4BEB-BE70-8F813865ACB9}" destId="{2F65A0CD-049A-4F13-92F6-6D4034B0002E}" srcOrd="0" destOrd="0" presId="urn:microsoft.com/office/officeart/2005/8/layout/hList1"/>
    <dgm:cxn modelId="{FB20BAD5-76A9-48D6-BC44-9A3486C84BD9}" type="presOf" srcId="{CF143728-910E-4726-BB95-09AA4071924E}" destId="{C5D16B23-038B-4AB5-94DC-70816F2D275E}" srcOrd="0" destOrd="0" presId="urn:microsoft.com/office/officeart/2005/8/layout/hList1"/>
    <dgm:cxn modelId="{BB031E3C-93C3-40B5-957A-FBDA3D949AEF}" type="presParOf" srcId="{61A56410-B89A-420F-8F28-EED928D07A9C}" destId="{8A5CB0D6-3962-4995-905C-B6B6C4B1421E}" srcOrd="0" destOrd="0" presId="urn:microsoft.com/office/officeart/2005/8/layout/hList1"/>
    <dgm:cxn modelId="{316FA408-8E7E-49A1-98E5-413AB3602CCE}" type="presParOf" srcId="{8A5CB0D6-3962-4995-905C-B6B6C4B1421E}" destId="{C5D16B23-038B-4AB5-94DC-70816F2D275E}" srcOrd="0" destOrd="0" presId="urn:microsoft.com/office/officeart/2005/8/layout/hList1"/>
    <dgm:cxn modelId="{061D0075-A859-4753-AFAA-EB03C3498F5B}" type="presParOf" srcId="{8A5CB0D6-3962-4995-905C-B6B6C4B1421E}" destId="{9C4B0E49-7C2F-4B96-A20A-C64941045E95}" srcOrd="1" destOrd="0" presId="urn:microsoft.com/office/officeart/2005/8/layout/hList1"/>
    <dgm:cxn modelId="{9CFE0189-9937-4A53-ADB5-283B76B4148C}" type="presParOf" srcId="{61A56410-B89A-420F-8F28-EED928D07A9C}" destId="{012F7DB1-27F6-477E-984B-A6D2ACE1BD41}" srcOrd="1" destOrd="0" presId="urn:microsoft.com/office/officeart/2005/8/layout/hList1"/>
    <dgm:cxn modelId="{1E15882A-583F-41FC-9861-C40273F5EAFF}" type="presParOf" srcId="{61A56410-B89A-420F-8F28-EED928D07A9C}" destId="{1C2F9F0B-3BD1-42B5-A40D-6AF9DD26D4DC}" srcOrd="2" destOrd="0" presId="urn:microsoft.com/office/officeart/2005/8/layout/hList1"/>
    <dgm:cxn modelId="{311ADC9B-E344-48EC-A5A2-1FBDF6BB02A4}" type="presParOf" srcId="{1C2F9F0B-3BD1-42B5-A40D-6AF9DD26D4DC}" destId="{61888A4A-A0E3-4930-A109-078E4A904B74}" srcOrd="0" destOrd="0" presId="urn:microsoft.com/office/officeart/2005/8/layout/hList1"/>
    <dgm:cxn modelId="{36DD4AE5-99C3-4EFD-9915-9BDC040E4073}" type="presParOf" srcId="{1C2F9F0B-3BD1-42B5-A40D-6AF9DD26D4DC}" destId="{2F65A0CD-049A-4F13-92F6-6D4034B0002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16B23-038B-4AB5-94DC-70816F2D275E}">
      <dsp:nvSpPr>
        <dsp:cNvPr id="0" name=""/>
        <dsp:cNvSpPr/>
      </dsp:nvSpPr>
      <dsp:spPr>
        <a:xfrm>
          <a:off x="29" y="291091"/>
          <a:ext cx="2848570" cy="10538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CA" sz="2900" kern="1200" dirty="0"/>
            <a:t>What Nietzsche criticizes?</a:t>
          </a:r>
        </a:p>
      </dsp:txBody>
      <dsp:txXfrm>
        <a:off x="29" y="291091"/>
        <a:ext cx="2848570" cy="1053863"/>
      </dsp:txXfrm>
    </dsp:sp>
    <dsp:sp modelId="{9C4B0E49-7C2F-4B96-A20A-C64941045E95}">
      <dsp:nvSpPr>
        <dsp:cNvPr id="0" name=""/>
        <dsp:cNvSpPr/>
      </dsp:nvSpPr>
      <dsp:spPr>
        <a:xfrm>
          <a:off x="29" y="1344955"/>
          <a:ext cx="2848570" cy="242795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CA" sz="2900" kern="1200" dirty="0"/>
            <a:t>What ideologies and emotions does he reveal as inferior?</a:t>
          </a:r>
        </a:p>
      </dsp:txBody>
      <dsp:txXfrm>
        <a:off x="29" y="1344955"/>
        <a:ext cx="2848570" cy="2427952"/>
      </dsp:txXfrm>
    </dsp:sp>
    <dsp:sp modelId="{61888A4A-A0E3-4930-A109-078E4A904B74}">
      <dsp:nvSpPr>
        <dsp:cNvPr id="0" name=""/>
        <dsp:cNvSpPr/>
      </dsp:nvSpPr>
      <dsp:spPr>
        <a:xfrm>
          <a:off x="3247399" y="291091"/>
          <a:ext cx="2848570" cy="10538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CA" sz="2900" kern="1200" dirty="0"/>
            <a:t>What Nietzsche values?</a:t>
          </a:r>
        </a:p>
      </dsp:txBody>
      <dsp:txXfrm>
        <a:off x="3247399" y="291091"/>
        <a:ext cx="2848570" cy="1053863"/>
      </dsp:txXfrm>
    </dsp:sp>
    <dsp:sp modelId="{2F65A0CD-049A-4F13-92F6-6D4034B0002E}">
      <dsp:nvSpPr>
        <dsp:cNvPr id="0" name=""/>
        <dsp:cNvSpPr/>
      </dsp:nvSpPr>
      <dsp:spPr>
        <a:xfrm>
          <a:off x="3247399" y="1344955"/>
          <a:ext cx="2848570" cy="242795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CA" sz="2900" kern="1200" dirty="0"/>
            <a:t>What do the quotations reveal are good qualities?</a:t>
          </a:r>
        </a:p>
      </dsp:txBody>
      <dsp:txXfrm>
        <a:off x="3247399" y="1344955"/>
        <a:ext cx="2848570" cy="242795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50A768D-8379-4EC9-8E8E-2ED8CFCCA2C2}" type="datetimeFigureOut">
              <a:rPr lang="en-CA" smtClean="0"/>
              <a:t>2019-06-02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04CDF8-A17E-4E26-84F8-43BF0DDA1F13}"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50A768D-8379-4EC9-8E8E-2ED8CFCCA2C2}" type="datetimeFigureOut">
              <a:rPr lang="en-CA" smtClean="0"/>
              <a:t>2019-06-02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04CDF8-A17E-4E26-84F8-43BF0DDA1F13}"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50A768D-8379-4EC9-8E8E-2ED8CFCCA2C2}" type="datetimeFigureOut">
              <a:rPr lang="en-CA" smtClean="0"/>
              <a:t>2019-06-02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04CDF8-A17E-4E26-84F8-43BF0DDA1F13}"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50A768D-8379-4EC9-8E8E-2ED8CFCCA2C2}" type="datetimeFigureOut">
              <a:rPr lang="en-CA" smtClean="0"/>
              <a:t>2019-06-02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04CDF8-A17E-4E26-84F8-43BF0DDA1F13}"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A768D-8379-4EC9-8E8E-2ED8CFCCA2C2}" type="datetimeFigureOut">
              <a:rPr lang="en-CA" smtClean="0"/>
              <a:t>2019-06-02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04CDF8-A17E-4E26-84F8-43BF0DDA1F13}"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50A768D-8379-4EC9-8E8E-2ED8CFCCA2C2}" type="datetimeFigureOut">
              <a:rPr lang="en-CA" smtClean="0"/>
              <a:t>2019-06-02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04CDF8-A17E-4E26-84F8-43BF0DDA1F13}"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50A768D-8379-4EC9-8E8E-2ED8CFCCA2C2}" type="datetimeFigureOut">
              <a:rPr lang="en-CA" smtClean="0"/>
              <a:t>2019-06-02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B04CDF8-A17E-4E26-84F8-43BF0DDA1F13}"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50A768D-8379-4EC9-8E8E-2ED8CFCCA2C2}" type="datetimeFigureOut">
              <a:rPr lang="en-CA" smtClean="0"/>
              <a:t>2019-06-02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B04CDF8-A17E-4E26-84F8-43BF0DDA1F13}"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A768D-8379-4EC9-8E8E-2ED8CFCCA2C2}" type="datetimeFigureOut">
              <a:rPr lang="en-CA" smtClean="0"/>
              <a:t>2019-06-02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B04CDF8-A17E-4E26-84F8-43BF0DDA1F13}"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A768D-8379-4EC9-8E8E-2ED8CFCCA2C2}" type="datetimeFigureOut">
              <a:rPr lang="en-CA" smtClean="0"/>
              <a:t>2019-06-02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04CDF8-A17E-4E26-84F8-43BF0DDA1F13}"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A768D-8379-4EC9-8E8E-2ED8CFCCA2C2}" type="datetimeFigureOut">
              <a:rPr lang="en-CA" smtClean="0"/>
              <a:t>2019-06-02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04CDF8-A17E-4E26-84F8-43BF0DDA1F13}"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A768D-8379-4EC9-8E8E-2ED8CFCCA2C2}" type="datetimeFigureOut">
              <a:rPr lang="en-CA" smtClean="0"/>
              <a:t>2019-06-02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4CDF8-A17E-4E26-84F8-43BF0DDA1F13}"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5536" y="260648"/>
            <a:ext cx="8496944" cy="6369373"/>
          </a:xfrm>
          <a:prstGeom prst="rect">
            <a:avLst/>
          </a:prstGeom>
          <a:ln>
            <a:noFill/>
          </a:ln>
          <a:effectLst>
            <a:softEdge rad="112500"/>
          </a:effectLst>
        </p:spPr>
      </p:pic>
      <p:sp>
        <p:nvSpPr>
          <p:cNvPr id="2" name="Title 1"/>
          <p:cNvSpPr>
            <a:spLocks noGrp="1"/>
          </p:cNvSpPr>
          <p:nvPr>
            <p:ph type="ctrTitle"/>
          </p:nvPr>
        </p:nvSpPr>
        <p:spPr>
          <a:xfrm>
            <a:off x="395536" y="702841"/>
            <a:ext cx="3022104" cy="1370583"/>
          </a:xfrm>
        </p:spPr>
        <p:txBody>
          <a:bodyPr>
            <a:normAutofit fontScale="90000"/>
          </a:bodyPr>
          <a:lstStyle/>
          <a:p>
            <a:r>
              <a:rPr lang="en-CA" dirty="0"/>
              <a:t>Friedrich Nietzsche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Nietzsche’s </a:t>
            </a:r>
            <a:r>
              <a:rPr lang="en-CA" i="1" dirty="0"/>
              <a:t>superman</a:t>
            </a:r>
            <a:r>
              <a:rPr lang="en-CA" dirty="0"/>
              <a:t> or </a:t>
            </a:r>
            <a:r>
              <a:rPr lang="en-CA" i="1" dirty="0" err="1"/>
              <a:t>overman</a:t>
            </a:r>
            <a:endParaRPr lang="en-CA" dirty="0"/>
          </a:p>
        </p:txBody>
      </p:sp>
      <p:sp>
        <p:nvSpPr>
          <p:cNvPr id="3" name="Content Placeholder 2"/>
          <p:cNvSpPr>
            <a:spLocks noGrp="1"/>
          </p:cNvSpPr>
          <p:nvPr>
            <p:ph idx="1"/>
          </p:nvPr>
        </p:nvSpPr>
        <p:spPr>
          <a:xfrm>
            <a:off x="755576" y="2420888"/>
            <a:ext cx="3888432" cy="3024336"/>
          </a:xfrm>
        </p:spPr>
        <p:txBody>
          <a:bodyPr>
            <a:normAutofit fontScale="85000" lnSpcReduction="20000"/>
          </a:bodyPr>
          <a:lstStyle/>
          <a:p>
            <a:pPr>
              <a:buNone/>
            </a:pPr>
            <a:r>
              <a:rPr lang="en-CA" dirty="0"/>
              <a:t>	“Not ‘mankind’ but </a:t>
            </a:r>
            <a:r>
              <a:rPr lang="en-CA" i="1" dirty="0"/>
              <a:t>overman</a:t>
            </a:r>
            <a:r>
              <a:rPr lang="en-CA" dirty="0"/>
              <a:t> is the goal!...</a:t>
            </a:r>
            <a:r>
              <a:rPr lang="en-CA" i="1" dirty="0"/>
              <a:t>This world is the will to power – and nothing besides!  </a:t>
            </a:r>
            <a:r>
              <a:rPr lang="en-CA" dirty="0"/>
              <a:t>And you yourselves are also this will to power – and nothing besides.”</a:t>
            </a:r>
          </a:p>
        </p:txBody>
      </p:sp>
      <p:pic>
        <p:nvPicPr>
          <p:cNvPr id="4" name="Picture 3"/>
          <p:cNvPicPr>
            <a:picLocks noChangeAspect="1"/>
          </p:cNvPicPr>
          <p:nvPr/>
        </p:nvPicPr>
        <p:blipFill>
          <a:blip r:embed="rId2"/>
          <a:stretch>
            <a:fillRect/>
          </a:stretch>
        </p:blipFill>
        <p:spPr>
          <a:xfrm>
            <a:off x="5292080" y="1772816"/>
            <a:ext cx="3048000" cy="4562475"/>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Nietzsche’s </a:t>
            </a:r>
            <a:r>
              <a:rPr lang="en-CA" i="1" dirty="0"/>
              <a:t>superman</a:t>
            </a:r>
            <a:r>
              <a:rPr lang="en-CA" dirty="0"/>
              <a:t> or </a:t>
            </a:r>
            <a:r>
              <a:rPr lang="en-CA" i="1" dirty="0" err="1"/>
              <a:t>overman</a:t>
            </a:r>
            <a:endParaRPr lang="en-CA" dirty="0"/>
          </a:p>
        </p:txBody>
      </p:sp>
      <p:sp>
        <p:nvSpPr>
          <p:cNvPr id="3" name="Content Placeholder 2"/>
          <p:cNvSpPr>
            <a:spLocks noGrp="1"/>
          </p:cNvSpPr>
          <p:nvPr>
            <p:ph idx="1"/>
          </p:nvPr>
        </p:nvSpPr>
        <p:spPr>
          <a:xfrm>
            <a:off x="611560" y="1844824"/>
            <a:ext cx="5122912" cy="3701008"/>
          </a:xfrm>
        </p:spPr>
        <p:txBody>
          <a:bodyPr>
            <a:normAutofit fontScale="92500" lnSpcReduction="10000"/>
          </a:bodyPr>
          <a:lstStyle/>
          <a:p>
            <a:pPr>
              <a:buNone/>
            </a:pPr>
            <a:r>
              <a:rPr lang="en-CA" dirty="0"/>
              <a:t>	“The individual has always had to struggle to keep from being overwhelmed by the tribe.  If you try it, you will be lonely often, and sometimes frightened.  But no price is too high to pay for the privilege of owning yourself.”</a:t>
            </a:r>
          </a:p>
        </p:txBody>
      </p:sp>
      <p:pic>
        <p:nvPicPr>
          <p:cNvPr id="4" name="Picture 3"/>
          <p:cNvPicPr>
            <a:picLocks noChangeAspect="1"/>
          </p:cNvPicPr>
          <p:nvPr/>
        </p:nvPicPr>
        <p:blipFill>
          <a:blip r:embed="rId2"/>
          <a:stretch>
            <a:fillRect/>
          </a:stretch>
        </p:blipFill>
        <p:spPr>
          <a:xfrm>
            <a:off x="6012160" y="1988840"/>
            <a:ext cx="2476500" cy="3200400"/>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Nietzsche’s </a:t>
            </a:r>
            <a:r>
              <a:rPr lang="en-CA" i="1" dirty="0"/>
              <a:t>superman</a:t>
            </a:r>
            <a:r>
              <a:rPr lang="en-CA" dirty="0"/>
              <a:t> or </a:t>
            </a:r>
            <a:r>
              <a:rPr lang="en-CA" i="1" dirty="0" err="1"/>
              <a:t>overman</a:t>
            </a:r>
            <a:endParaRPr lang="en-CA" dirty="0"/>
          </a:p>
        </p:txBody>
      </p:sp>
      <p:sp>
        <p:nvSpPr>
          <p:cNvPr id="3" name="Content Placeholder 2"/>
          <p:cNvSpPr>
            <a:spLocks noGrp="1"/>
          </p:cNvSpPr>
          <p:nvPr>
            <p:ph idx="1"/>
          </p:nvPr>
        </p:nvSpPr>
        <p:spPr>
          <a:xfrm>
            <a:off x="457200" y="2564904"/>
            <a:ext cx="3826768" cy="3561259"/>
          </a:xfrm>
        </p:spPr>
        <p:txBody>
          <a:bodyPr/>
          <a:lstStyle/>
          <a:p>
            <a:pPr>
              <a:buNone/>
            </a:pPr>
            <a:r>
              <a:rPr lang="en-CA" dirty="0"/>
              <a:t>	“You need chaos in your soul to give birth to a dancing star.”</a:t>
            </a:r>
          </a:p>
        </p:txBody>
      </p:sp>
      <p:pic>
        <p:nvPicPr>
          <p:cNvPr id="4" name="Picture 3"/>
          <p:cNvPicPr>
            <a:picLocks noChangeAspect="1"/>
          </p:cNvPicPr>
          <p:nvPr/>
        </p:nvPicPr>
        <p:blipFill>
          <a:blip r:embed="rId2"/>
          <a:stretch>
            <a:fillRect/>
          </a:stretch>
        </p:blipFill>
        <p:spPr>
          <a:xfrm>
            <a:off x="5004048" y="1772816"/>
            <a:ext cx="3138511" cy="4186981"/>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Nietzsche’s Superman</a:t>
            </a:r>
          </a:p>
        </p:txBody>
      </p:sp>
      <p:sp>
        <p:nvSpPr>
          <p:cNvPr id="3" name="Content Placeholder 2"/>
          <p:cNvSpPr>
            <a:spLocks noGrp="1"/>
          </p:cNvSpPr>
          <p:nvPr>
            <p:ph idx="1"/>
          </p:nvPr>
        </p:nvSpPr>
        <p:spPr/>
        <p:txBody>
          <a:bodyPr>
            <a:normAutofit fontScale="92500" lnSpcReduction="10000"/>
          </a:bodyPr>
          <a:lstStyle/>
          <a:p>
            <a:r>
              <a:rPr lang="en-CA" dirty="0"/>
              <a:t>higher type of human</a:t>
            </a:r>
          </a:p>
          <a:p>
            <a:r>
              <a:rPr lang="en-CA" dirty="0"/>
              <a:t>asserts his will</a:t>
            </a:r>
          </a:p>
          <a:p>
            <a:r>
              <a:rPr lang="en-CA" dirty="0"/>
              <a:t>makes great demands on himself</a:t>
            </a:r>
          </a:p>
          <a:p>
            <a:r>
              <a:rPr lang="en-CA" dirty="0"/>
              <a:t>lives life with a fiery joy</a:t>
            </a:r>
          </a:p>
          <a:p>
            <a:r>
              <a:rPr lang="en-CA" dirty="0"/>
              <a:t>aspires to self-perfection</a:t>
            </a:r>
          </a:p>
          <a:p>
            <a:r>
              <a:rPr lang="en-CA" dirty="0"/>
              <a:t>creates his own values and defines his own life</a:t>
            </a:r>
          </a:p>
          <a:p>
            <a:r>
              <a:rPr lang="en-CA" dirty="0"/>
              <a:t>understands that people strive for power</a:t>
            </a:r>
          </a:p>
          <a:p>
            <a:r>
              <a:rPr lang="en-CA" dirty="0"/>
              <a:t>sees life as a contest in which the enhancement of power is the ultimate purpose of our actions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Nietzsche’s Reputation</a:t>
            </a:r>
          </a:p>
        </p:txBody>
      </p:sp>
      <p:sp>
        <p:nvSpPr>
          <p:cNvPr id="3" name="Content Placeholder 2"/>
          <p:cNvSpPr>
            <a:spLocks noGrp="1"/>
          </p:cNvSpPr>
          <p:nvPr>
            <p:ph idx="1"/>
          </p:nvPr>
        </p:nvSpPr>
        <p:spPr>
          <a:xfrm>
            <a:off x="457200" y="1600200"/>
            <a:ext cx="4762872" cy="4525963"/>
          </a:xfrm>
        </p:spPr>
        <p:txBody>
          <a:bodyPr>
            <a:normAutofit fontScale="92500"/>
          </a:bodyPr>
          <a:lstStyle/>
          <a:p>
            <a:r>
              <a:rPr lang="en-CA" dirty="0"/>
              <a:t>remains to be associated with composer Richard Wagner, who dedicated his art to German nationalism</a:t>
            </a:r>
          </a:p>
          <a:p>
            <a:r>
              <a:rPr lang="en-CA" dirty="0"/>
              <a:t>associated with the rise of Hitler and the Nazis, since some of Nietzsche’s ideas were used to justify atrocities</a:t>
            </a:r>
          </a:p>
        </p:txBody>
      </p:sp>
      <p:pic>
        <p:nvPicPr>
          <p:cNvPr id="4" name="Picture 3"/>
          <p:cNvPicPr>
            <a:picLocks noChangeAspect="1"/>
          </p:cNvPicPr>
          <p:nvPr/>
        </p:nvPicPr>
        <p:blipFill>
          <a:blip r:embed="rId2"/>
          <a:stretch>
            <a:fillRect/>
          </a:stretch>
        </p:blipFill>
        <p:spPr>
          <a:xfrm>
            <a:off x="5715144" y="1844824"/>
            <a:ext cx="2478241" cy="3744416"/>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Fyodor Dostoevsky</a:t>
            </a:r>
          </a:p>
        </p:txBody>
      </p:sp>
      <p:sp>
        <p:nvSpPr>
          <p:cNvPr id="3" name="Content Placeholder 2"/>
          <p:cNvSpPr>
            <a:spLocks noGrp="1"/>
          </p:cNvSpPr>
          <p:nvPr>
            <p:ph idx="1"/>
          </p:nvPr>
        </p:nvSpPr>
        <p:spPr>
          <a:xfrm>
            <a:off x="457200" y="1600200"/>
            <a:ext cx="4402832" cy="4525963"/>
          </a:xfrm>
        </p:spPr>
        <p:txBody>
          <a:bodyPr/>
          <a:lstStyle/>
          <a:p>
            <a:r>
              <a:rPr lang="en-CA" dirty="0"/>
              <a:t>Russian writer of short stories and novels</a:t>
            </a:r>
          </a:p>
          <a:p>
            <a:r>
              <a:rPr lang="en-CA" dirty="0"/>
              <a:t>gambler and alcoholic, often in debt and poverty</a:t>
            </a:r>
          </a:p>
          <a:p>
            <a:r>
              <a:rPr lang="en-CA" dirty="0"/>
              <a:t>wrote </a:t>
            </a:r>
            <a:r>
              <a:rPr lang="en-CA" i="1" dirty="0"/>
              <a:t>Crime and Punishment</a:t>
            </a:r>
          </a:p>
        </p:txBody>
      </p:sp>
      <p:pic>
        <p:nvPicPr>
          <p:cNvPr id="4" name="Picture 3"/>
          <p:cNvPicPr>
            <a:picLocks noChangeAspect="1"/>
          </p:cNvPicPr>
          <p:nvPr/>
        </p:nvPicPr>
        <p:blipFill>
          <a:blip r:embed="rId2"/>
          <a:stretch>
            <a:fillRect/>
          </a:stretch>
        </p:blipFill>
        <p:spPr>
          <a:xfrm>
            <a:off x="5148064" y="1600200"/>
            <a:ext cx="3657600" cy="4324350"/>
          </a:xfrm>
          <a:prstGeom prst="rect">
            <a:avLst/>
          </a:prstGeom>
          <a:ln>
            <a:noFill/>
          </a:ln>
          <a:effectLst>
            <a:softEdge rad="112500"/>
          </a:effectLst>
        </p:spPr>
      </p:pic>
    </p:spTree>
    <p:extLst>
      <p:ext uri="{BB962C8B-B14F-4D97-AF65-F5344CB8AC3E}">
        <p14:creationId xmlns:p14="http://schemas.microsoft.com/office/powerpoint/2010/main" val="2003616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Crime and Punishment</a:t>
            </a:r>
          </a:p>
        </p:txBody>
      </p:sp>
      <p:sp>
        <p:nvSpPr>
          <p:cNvPr id="3" name="Content Placeholder 2"/>
          <p:cNvSpPr>
            <a:spLocks noGrp="1"/>
          </p:cNvSpPr>
          <p:nvPr>
            <p:ph idx="1"/>
          </p:nvPr>
        </p:nvSpPr>
        <p:spPr>
          <a:xfrm>
            <a:off x="457200" y="1600200"/>
            <a:ext cx="4546848" cy="4525963"/>
          </a:xfrm>
        </p:spPr>
        <p:txBody>
          <a:bodyPr>
            <a:normAutofit fontScale="92500" lnSpcReduction="10000"/>
          </a:bodyPr>
          <a:lstStyle/>
          <a:p>
            <a:r>
              <a:rPr lang="en-CA" dirty="0" err="1"/>
              <a:t>Raskolnikov</a:t>
            </a:r>
            <a:r>
              <a:rPr lang="en-CA" dirty="0"/>
              <a:t>, a student, kills an old Jewish lender.</a:t>
            </a:r>
          </a:p>
          <a:p>
            <a:r>
              <a:rPr lang="en-CA" dirty="0"/>
              <a:t>He uses a superman theory based on utilitarian theory to justify the murder.</a:t>
            </a:r>
          </a:p>
          <a:p>
            <a:r>
              <a:rPr lang="en-CA" dirty="0"/>
              <a:t>His guilty conscience torments him while he is being investigated for the murder.</a:t>
            </a:r>
          </a:p>
        </p:txBody>
      </p:sp>
      <p:pic>
        <p:nvPicPr>
          <p:cNvPr id="4" name="Picture 3"/>
          <p:cNvPicPr>
            <a:picLocks noChangeAspect="1"/>
          </p:cNvPicPr>
          <p:nvPr/>
        </p:nvPicPr>
        <p:blipFill>
          <a:blip r:embed="rId2"/>
          <a:stretch>
            <a:fillRect/>
          </a:stretch>
        </p:blipFill>
        <p:spPr>
          <a:xfrm>
            <a:off x="5220072" y="2204864"/>
            <a:ext cx="3691966" cy="2681238"/>
          </a:xfrm>
          <a:prstGeom prst="rect">
            <a:avLst/>
          </a:prstGeom>
        </p:spPr>
      </p:pic>
    </p:spTree>
    <p:extLst>
      <p:ext uri="{BB962C8B-B14F-4D97-AF65-F5344CB8AC3E}">
        <p14:creationId xmlns:p14="http://schemas.microsoft.com/office/powerpoint/2010/main" val="3704224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Mary Shelley</a:t>
            </a:r>
          </a:p>
        </p:txBody>
      </p:sp>
      <p:sp>
        <p:nvSpPr>
          <p:cNvPr id="3" name="Content Placeholder 2"/>
          <p:cNvSpPr>
            <a:spLocks noGrp="1"/>
          </p:cNvSpPr>
          <p:nvPr>
            <p:ph idx="1"/>
          </p:nvPr>
        </p:nvSpPr>
        <p:spPr>
          <a:xfrm>
            <a:off x="457200" y="1600200"/>
            <a:ext cx="4690864" cy="4525963"/>
          </a:xfrm>
        </p:spPr>
        <p:txBody>
          <a:bodyPr/>
          <a:lstStyle/>
          <a:p>
            <a:r>
              <a:rPr lang="en-CA" dirty="0"/>
              <a:t>daughter of Mary </a:t>
            </a:r>
            <a:r>
              <a:rPr lang="en-CA" dirty="0" err="1"/>
              <a:t>Wollstencraft</a:t>
            </a:r>
            <a:r>
              <a:rPr lang="en-CA" dirty="0"/>
              <a:t> and William Godwin</a:t>
            </a:r>
          </a:p>
          <a:p>
            <a:r>
              <a:rPr lang="en-CA" dirty="0"/>
              <a:t>married P. B. Shelley, a poet and radical</a:t>
            </a:r>
          </a:p>
          <a:p>
            <a:r>
              <a:rPr lang="en-CA" dirty="0"/>
              <a:t>wrote </a:t>
            </a:r>
            <a:r>
              <a:rPr lang="en-CA" i="1" dirty="0"/>
              <a:t>Frankenstein</a:t>
            </a:r>
          </a:p>
        </p:txBody>
      </p:sp>
      <p:pic>
        <p:nvPicPr>
          <p:cNvPr id="4" name="Picture 3"/>
          <p:cNvPicPr>
            <a:picLocks noChangeAspect="1"/>
          </p:cNvPicPr>
          <p:nvPr/>
        </p:nvPicPr>
        <p:blipFill>
          <a:blip r:embed="rId2"/>
          <a:stretch>
            <a:fillRect/>
          </a:stretch>
        </p:blipFill>
        <p:spPr>
          <a:xfrm>
            <a:off x="5004048" y="1600200"/>
            <a:ext cx="3143250" cy="4381500"/>
          </a:xfrm>
          <a:prstGeom prst="rect">
            <a:avLst/>
          </a:prstGeom>
          <a:ln>
            <a:noFill/>
          </a:ln>
          <a:effectLst>
            <a:softEdge rad="112500"/>
          </a:effectLst>
        </p:spPr>
      </p:pic>
    </p:spTree>
    <p:extLst>
      <p:ext uri="{BB962C8B-B14F-4D97-AF65-F5344CB8AC3E}">
        <p14:creationId xmlns:p14="http://schemas.microsoft.com/office/powerpoint/2010/main" val="2927707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Frankenstein</a:t>
            </a:r>
          </a:p>
        </p:txBody>
      </p:sp>
      <p:sp>
        <p:nvSpPr>
          <p:cNvPr id="3" name="Content Placeholder 2"/>
          <p:cNvSpPr>
            <a:spLocks noGrp="1"/>
          </p:cNvSpPr>
          <p:nvPr>
            <p:ph idx="1"/>
          </p:nvPr>
        </p:nvSpPr>
        <p:spPr>
          <a:xfrm>
            <a:off x="457200" y="1600200"/>
            <a:ext cx="4618856" cy="4525963"/>
          </a:xfrm>
        </p:spPr>
        <p:txBody>
          <a:bodyPr/>
          <a:lstStyle/>
          <a:p>
            <a:r>
              <a:rPr lang="en-CA" dirty="0"/>
              <a:t>Dr. Frankenstein creates a human-like creature but abandons it in horror.</a:t>
            </a:r>
          </a:p>
          <a:p>
            <a:r>
              <a:rPr lang="en-CA" dirty="0"/>
              <a:t>The creature, alone, abandoned and shunned by those he meets, turns to revenge.</a:t>
            </a:r>
          </a:p>
          <a:p>
            <a:pPr marL="0" indent="0">
              <a:buNone/>
            </a:pPr>
            <a:endParaRPr lang="en-CA" dirty="0"/>
          </a:p>
        </p:txBody>
      </p:sp>
      <p:pic>
        <p:nvPicPr>
          <p:cNvPr id="4" name="Picture 3"/>
          <p:cNvPicPr>
            <a:picLocks noChangeAspect="1"/>
          </p:cNvPicPr>
          <p:nvPr/>
        </p:nvPicPr>
        <p:blipFill>
          <a:blip r:embed="rId2"/>
          <a:stretch>
            <a:fillRect/>
          </a:stretch>
        </p:blipFill>
        <p:spPr>
          <a:xfrm>
            <a:off x="5364088" y="1448818"/>
            <a:ext cx="3144027" cy="4677345"/>
          </a:xfrm>
          <a:prstGeom prst="rect">
            <a:avLst/>
          </a:prstGeom>
          <a:ln>
            <a:noFill/>
          </a:ln>
          <a:effectLst>
            <a:softEdge rad="112500"/>
          </a:effectLst>
        </p:spPr>
      </p:pic>
    </p:spTree>
    <p:extLst>
      <p:ext uri="{BB962C8B-B14F-4D97-AF65-F5344CB8AC3E}">
        <p14:creationId xmlns:p14="http://schemas.microsoft.com/office/powerpoint/2010/main" val="3453756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 B. Shelley</a:t>
            </a:r>
          </a:p>
        </p:txBody>
      </p:sp>
      <p:sp>
        <p:nvSpPr>
          <p:cNvPr id="3" name="Content Placeholder 2"/>
          <p:cNvSpPr>
            <a:spLocks noGrp="1"/>
          </p:cNvSpPr>
          <p:nvPr>
            <p:ph idx="1"/>
          </p:nvPr>
        </p:nvSpPr>
        <p:spPr>
          <a:xfrm>
            <a:off x="446679" y="1988840"/>
            <a:ext cx="3898776" cy="3777283"/>
          </a:xfrm>
        </p:spPr>
        <p:txBody>
          <a:bodyPr/>
          <a:lstStyle/>
          <a:p>
            <a:r>
              <a:rPr lang="en-CA" dirty="0"/>
              <a:t>Romantic poet </a:t>
            </a:r>
          </a:p>
          <a:p>
            <a:r>
              <a:rPr lang="en-CA" dirty="0"/>
              <a:t>radical nonconformist</a:t>
            </a:r>
          </a:p>
          <a:p>
            <a:r>
              <a:rPr lang="en-CA" dirty="0"/>
              <a:t>wrote </a:t>
            </a:r>
            <a:r>
              <a:rPr lang="en-CA" i="1" dirty="0"/>
              <a:t>Prometheus Unbound</a:t>
            </a:r>
          </a:p>
        </p:txBody>
      </p:sp>
      <p:pic>
        <p:nvPicPr>
          <p:cNvPr id="4" name="Picture 3"/>
          <p:cNvPicPr>
            <a:picLocks noChangeAspect="1"/>
          </p:cNvPicPr>
          <p:nvPr/>
        </p:nvPicPr>
        <p:blipFill>
          <a:blip r:embed="rId2"/>
          <a:stretch>
            <a:fillRect/>
          </a:stretch>
        </p:blipFill>
        <p:spPr>
          <a:xfrm>
            <a:off x="4884778" y="1844824"/>
            <a:ext cx="3802022" cy="3168352"/>
          </a:xfrm>
          <a:prstGeom prst="rect">
            <a:avLst/>
          </a:prstGeom>
          <a:ln>
            <a:noFill/>
          </a:ln>
          <a:effectLst>
            <a:softEdge rad="112500"/>
          </a:effectLst>
        </p:spPr>
      </p:pic>
    </p:spTree>
    <p:extLst>
      <p:ext uri="{BB962C8B-B14F-4D97-AF65-F5344CB8AC3E}">
        <p14:creationId xmlns:p14="http://schemas.microsoft.com/office/powerpoint/2010/main" val="155812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Draw a T-chart like this one in your notes.</a:t>
            </a:r>
          </a:p>
        </p:txBody>
      </p:sp>
      <p:sp>
        <p:nvSpPr>
          <p:cNvPr id="5" name="Content Placeholder 4"/>
          <p:cNvSpPr>
            <a:spLocks noGrp="1"/>
          </p:cNvSpPr>
          <p:nvPr>
            <p:ph idx="1"/>
          </p:nvPr>
        </p:nvSpPr>
        <p:spPr/>
        <p:txBody>
          <a:bodyPr/>
          <a:lstStyle/>
          <a:p>
            <a:pPr>
              <a:buNone/>
            </a:pPr>
            <a:endParaRPr lang="en-CA" dirty="0"/>
          </a:p>
          <a:p>
            <a:pPr>
              <a:buNone/>
            </a:pPr>
            <a:endParaRPr lang="en-CA" dirty="0"/>
          </a:p>
          <a:p>
            <a:pPr>
              <a:buNone/>
            </a:pPr>
            <a:endParaRPr lang="en-CA" dirty="0"/>
          </a:p>
          <a:p>
            <a:pPr>
              <a:buNone/>
            </a:pPr>
            <a:endParaRPr lang="en-CA" dirty="0"/>
          </a:p>
        </p:txBody>
      </p:sp>
      <p:graphicFrame>
        <p:nvGraphicFramePr>
          <p:cNvPr id="8" name="Diagram 7"/>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Prometheus Unbound</a:t>
            </a:r>
          </a:p>
        </p:txBody>
      </p:sp>
      <p:sp>
        <p:nvSpPr>
          <p:cNvPr id="3" name="Content Placeholder 2"/>
          <p:cNvSpPr>
            <a:spLocks noGrp="1"/>
          </p:cNvSpPr>
          <p:nvPr>
            <p:ph idx="1"/>
          </p:nvPr>
        </p:nvSpPr>
        <p:spPr>
          <a:xfrm>
            <a:off x="457200" y="1600200"/>
            <a:ext cx="5050904" cy="4525963"/>
          </a:xfrm>
        </p:spPr>
        <p:txBody>
          <a:bodyPr/>
          <a:lstStyle/>
          <a:p>
            <a:r>
              <a:rPr lang="en-CA" dirty="0"/>
              <a:t>retells Aeschylus’ story about Prometheus, who is punished for defying Zeus to help humans</a:t>
            </a:r>
          </a:p>
          <a:p>
            <a:r>
              <a:rPr lang="en-CA" dirty="0"/>
              <a:t>symbolic story about the origins of evil and possibility of overcoming it</a:t>
            </a:r>
          </a:p>
        </p:txBody>
      </p:sp>
      <p:pic>
        <p:nvPicPr>
          <p:cNvPr id="4" name="Picture 3"/>
          <p:cNvPicPr>
            <a:picLocks noChangeAspect="1"/>
          </p:cNvPicPr>
          <p:nvPr/>
        </p:nvPicPr>
        <p:blipFill>
          <a:blip r:embed="rId2"/>
          <a:stretch>
            <a:fillRect/>
          </a:stretch>
        </p:blipFill>
        <p:spPr>
          <a:xfrm>
            <a:off x="5580112" y="1772816"/>
            <a:ext cx="2905125" cy="3629025"/>
          </a:xfrm>
          <a:prstGeom prst="rect">
            <a:avLst/>
          </a:prstGeom>
          <a:ln>
            <a:noFill/>
          </a:ln>
          <a:effectLst>
            <a:softEdge rad="112500"/>
          </a:effectLst>
        </p:spPr>
      </p:pic>
    </p:spTree>
    <p:extLst>
      <p:ext uri="{BB962C8B-B14F-4D97-AF65-F5344CB8AC3E}">
        <p14:creationId xmlns:p14="http://schemas.microsoft.com/office/powerpoint/2010/main" val="872724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Lord Byron</a:t>
            </a:r>
          </a:p>
        </p:txBody>
      </p:sp>
      <p:sp>
        <p:nvSpPr>
          <p:cNvPr id="3" name="Content Placeholder 2"/>
          <p:cNvSpPr>
            <a:spLocks noGrp="1"/>
          </p:cNvSpPr>
          <p:nvPr>
            <p:ph idx="1"/>
          </p:nvPr>
        </p:nvSpPr>
        <p:spPr>
          <a:xfrm>
            <a:off x="457200" y="1600200"/>
            <a:ext cx="4474840" cy="4525963"/>
          </a:xfrm>
        </p:spPr>
        <p:txBody>
          <a:bodyPr>
            <a:normAutofit lnSpcReduction="10000"/>
          </a:bodyPr>
          <a:lstStyle/>
          <a:p>
            <a:r>
              <a:rPr lang="en-CA" dirty="0"/>
              <a:t>Romantic poet</a:t>
            </a:r>
          </a:p>
          <a:p>
            <a:r>
              <a:rPr lang="en-CA" dirty="0"/>
              <a:t>close relationship with Mary Shelley and P. B. Shelley</a:t>
            </a:r>
          </a:p>
          <a:p>
            <a:r>
              <a:rPr lang="en-CA" dirty="0"/>
              <a:t>died in Greece helping its war for independence from the Ottoman Empire</a:t>
            </a:r>
          </a:p>
          <a:p>
            <a:r>
              <a:rPr lang="en-CA" dirty="0"/>
              <a:t>wrote </a:t>
            </a:r>
            <a:r>
              <a:rPr lang="en-CA" i="1" dirty="0"/>
              <a:t>Manfred</a:t>
            </a:r>
          </a:p>
        </p:txBody>
      </p:sp>
      <p:pic>
        <p:nvPicPr>
          <p:cNvPr id="4" name="Picture 3"/>
          <p:cNvPicPr>
            <a:picLocks noChangeAspect="1"/>
          </p:cNvPicPr>
          <p:nvPr/>
        </p:nvPicPr>
        <p:blipFill>
          <a:blip r:embed="rId2"/>
          <a:stretch>
            <a:fillRect/>
          </a:stretch>
        </p:blipFill>
        <p:spPr>
          <a:xfrm>
            <a:off x="5436096" y="1844824"/>
            <a:ext cx="2634615" cy="3577977"/>
          </a:xfrm>
          <a:prstGeom prst="rect">
            <a:avLst/>
          </a:prstGeom>
          <a:ln>
            <a:noFill/>
          </a:ln>
          <a:effectLst>
            <a:softEdge rad="112500"/>
          </a:effectLst>
        </p:spPr>
      </p:pic>
    </p:spTree>
    <p:extLst>
      <p:ext uri="{BB962C8B-B14F-4D97-AF65-F5344CB8AC3E}">
        <p14:creationId xmlns:p14="http://schemas.microsoft.com/office/powerpoint/2010/main" val="1202585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Manfred</a:t>
            </a:r>
          </a:p>
        </p:txBody>
      </p:sp>
      <p:sp>
        <p:nvSpPr>
          <p:cNvPr id="3" name="Content Placeholder 2"/>
          <p:cNvSpPr>
            <a:spLocks noGrp="1"/>
          </p:cNvSpPr>
          <p:nvPr>
            <p:ph idx="1"/>
          </p:nvPr>
        </p:nvSpPr>
        <p:spPr>
          <a:xfrm>
            <a:off x="457200" y="1600200"/>
            <a:ext cx="4330824" cy="4525963"/>
          </a:xfrm>
        </p:spPr>
        <p:txBody>
          <a:bodyPr>
            <a:normAutofit fontScale="92500" lnSpcReduction="10000"/>
          </a:bodyPr>
          <a:lstStyle/>
          <a:p>
            <a:r>
              <a:rPr lang="en-CA" dirty="0"/>
              <a:t>written when Byron lived in the Swiss Alps</a:t>
            </a:r>
          </a:p>
          <a:p>
            <a:r>
              <a:rPr lang="en-CA" dirty="0"/>
              <a:t>Manfred is a Byronic hero:</a:t>
            </a:r>
          </a:p>
          <a:p>
            <a:pPr lvl="1"/>
            <a:r>
              <a:rPr lang="en-CA" dirty="0"/>
              <a:t>He rejects a pact with the devil.</a:t>
            </a:r>
          </a:p>
          <a:p>
            <a:pPr lvl="1"/>
            <a:r>
              <a:rPr lang="en-CA" dirty="0"/>
              <a:t>He becomes totally autonomous, independent of any external authority or power.</a:t>
            </a:r>
          </a:p>
        </p:txBody>
      </p:sp>
      <p:pic>
        <p:nvPicPr>
          <p:cNvPr id="4" name="Picture 3"/>
          <p:cNvPicPr>
            <a:picLocks noChangeAspect="1"/>
          </p:cNvPicPr>
          <p:nvPr/>
        </p:nvPicPr>
        <p:blipFill>
          <a:blip r:embed="rId2"/>
          <a:stretch>
            <a:fillRect/>
          </a:stretch>
        </p:blipFill>
        <p:spPr>
          <a:xfrm>
            <a:off x="5004048" y="2132856"/>
            <a:ext cx="3982749" cy="2651373"/>
          </a:xfrm>
          <a:prstGeom prst="rect">
            <a:avLst/>
          </a:prstGeom>
          <a:ln>
            <a:noFill/>
          </a:ln>
          <a:effectLst>
            <a:softEdge rad="112500"/>
          </a:effectLst>
        </p:spPr>
      </p:pic>
    </p:spTree>
    <p:extLst>
      <p:ext uri="{BB962C8B-B14F-4D97-AF65-F5344CB8AC3E}">
        <p14:creationId xmlns:p14="http://schemas.microsoft.com/office/powerpoint/2010/main" val="274572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does this quote suggest about Nietzsche?</a:t>
            </a:r>
          </a:p>
        </p:txBody>
      </p:sp>
      <p:sp>
        <p:nvSpPr>
          <p:cNvPr id="3" name="Content Placeholder 2"/>
          <p:cNvSpPr>
            <a:spLocks noGrp="1"/>
          </p:cNvSpPr>
          <p:nvPr>
            <p:ph idx="1"/>
          </p:nvPr>
        </p:nvSpPr>
        <p:spPr>
          <a:xfrm>
            <a:off x="460973" y="2132856"/>
            <a:ext cx="3610744" cy="3777283"/>
          </a:xfrm>
        </p:spPr>
        <p:txBody>
          <a:bodyPr>
            <a:normAutofit fontScale="85000" lnSpcReduction="20000"/>
          </a:bodyPr>
          <a:lstStyle/>
          <a:p>
            <a:pPr>
              <a:buNone/>
            </a:pPr>
            <a:r>
              <a:rPr lang="en-CA" dirty="0"/>
              <a:t>	“A society that definitely and instinctively gives up war and conquest is in decline:  it is ripe for democracy and the rules of shopkeepers – In most cases, to be sure assurances of peace are merely narcotics.”</a:t>
            </a:r>
          </a:p>
        </p:txBody>
      </p:sp>
      <p:pic>
        <p:nvPicPr>
          <p:cNvPr id="4" name="Picture 3"/>
          <p:cNvPicPr>
            <a:picLocks noChangeAspect="1"/>
          </p:cNvPicPr>
          <p:nvPr/>
        </p:nvPicPr>
        <p:blipFill>
          <a:blip r:embed="rId2"/>
          <a:stretch>
            <a:fillRect/>
          </a:stretch>
        </p:blipFill>
        <p:spPr>
          <a:xfrm>
            <a:off x="4860032" y="1736725"/>
            <a:ext cx="3657600" cy="4572000"/>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does this quote suggest about Nietzsche?</a:t>
            </a:r>
          </a:p>
        </p:txBody>
      </p:sp>
      <p:sp>
        <p:nvSpPr>
          <p:cNvPr id="3" name="Content Placeholder 2"/>
          <p:cNvSpPr>
            <a:spLocks noGrp="1"/>
          </p:cNvSpPr>
          <p:nvPr>
            <p:ph idx="1"/>
          </p:nvPr>
        </p:nvSpPr>
        <p:spPr>
          <a:xfrm>
            <a:off x="478782" y="1810928"/>
            <a:ext cx="3826768" cy="3629000"/>
          </a:xfrm>
        </p:spPr>
        <p:txBody>
          <a:bodyPr>
            <a:normAutofit fontScale="85000" lnSpcReduction="10000"/>
          </a:bodyPr>
          <a:lstStyle/>
          <a:p>
            <a:pPr>
              <a:buNone/>
            </a:pPr>
            <a:r>
              <a:rPr lang="en-CA" dirty="0"/>
              <a:t>	Democracy represents the disbelief in great human beings and an elite society:  “Everyone is equal to everyone else.” “At bottom we are one and all self-seeking cattle and mob.”</a:t>
            </a:r>
          </a:p>
        </p:txBody>
      </p:sp>
      <p:pic>
        <p:nvPicPr>
          <p:cNvPr id="4" name="Picture 3"/>
          <p:cNvPicPr>
            <a:picLocks noChangeAspect="1"/>
          </p:cNvPicPr>
          <p:nvPr/>
        </p:nvPicPr>
        <p:blipFill>
          <a:blip r:embed="rId2"/>
          <a:stretch>
            <a:fillRect/>
          </a:stretch>
        </p:blipFill>
        <p:spPr>
          <a:xfrm>
            <a:off x="5148064" y="1772816"/>
            <a:ext cx="2857500" cy="3705225"/>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does this quote suggest about Nietzsche?</a:t>
            </a:r>
          </a:p>
        </p:txBody>
      </p:sp>
      <p:sp>
        <p:nvSpPr>
          <p:cNvPr id="3" name="Content Placeholder 2"/>
          <p:cNvSpPr>
            <a:spLocks noGrp="1"/>
          </p:cNvSpPr>
          <p:nvPr>
            <p:ph idx="1"/>
          </p:nvPr>
        </p:nvSpPr>
        <p:spPr>
          <a:xfrm>
            <a:off x="457200" y="1600200"/>
            <a:ext cx="4258816" cy="4525963"/>
          </a:xfrm>
        </p:spPr>
        <p:txBody>
          <a:bodyPr>
            <a:normAutofit fontScale="85000" lnSpcReduction="20000"/>
          </a:bodyPr>
          <a:lstStyle/>
          <a:p>
            <a:pPr>
              <a:buNone/>
            </a:pPr>
            <a:r>
              <a:rPr lang="en-CA" dirty="0"/>
              <a:t>	“A declaration of war on the masses by higher men is needed!  Everywhere the mediocre are combining in order to make themselves master!  Everything that makes soft and effeminate, that serves the ends of the ‘people’ or the ‘feminine’ works in favor of suffrage universal, i.e., the dominion of inferior men.”</a:t>
            </a:r>
          </a:p>
        </p:txBody>
      </p:sp>
      <p:pic>
        <p:nvPicPr>
          <p:cNvPr id="4" name="Picture 3"/>
          <p:cNvPicPr>
            <a:picLocks noChangeAspect="1"/>
          </p:cNvPicPr>
          <p:nvPr/>
        </p:nvPicPr>
        <p:blipFill>
          <a:blip r:embed="rId2"/>
          <a:stretch>
            <a:fillRect/>
          </a:stretch>
        </p:blipFill>
        <p:spPr>
          <a:xfrm>
            <a:off x="5148064" y="1988840"/>
            <a:ext cx="3025296" cy="3312368"/>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does this quote suggest about Nietzsche?</a:t>
            </a:r>
          </a:p>
        </p:txBody>
      </p:sp>
      <p:sp>
        <p:nvSpPr>
          <p:cNvPr id="3" name="Content Placeholder 2"/>
          <p:cNvSpPr>
            <a:spLocks noGrp="1"/>
          </p:cNvSpPr>
          <p:nvPr>
            <p:ph idx="1"/>
          </p:nvPr>
        </p:nvSpPr>
        <p:spPr>
          <a:xfrm>
            <a:off x="457200" y="1600200"/>
            <a:ext cx="4618856" cy="4525963"/>
          </a:xfrm>
        </p:spPr>
        <p:txBody>
          <a:bodyPr>
            <a:normAutofit fontScale="85000" lnSpcReduction="20000"/>
          </a:bodyPr>
          <a:lstStyle/>
          <a:p>
            <a:pPr>
              <a:buNone/>
            </a:pPr>
            <a:r>
              <a:rPr lang="en-CA" dirty="0"/>
              <a:t>	</a:t>
            </a:r>
          </a:p>
          <a:p>
            <a:pPr>
              <a:buNone/>
            </a:pPr>
            <a:r>
              <a:rPr lang="en-CA" dirty="0"/>
              <a:t>	“The root of all evil:  that the slavish morality of meekness, chastity, selflessness, absolute obedience, has triumphs…the best things have been slandered because the weak or the immoderate swine have cast a bad light on them – and the best men have remained hidden – and have often misunderstood themselves.”</a:t>
            </a:r>
          </a:p>
        </p:txBody>
      </p:sp>
      <p:pic>
        <p:nvPicPr>
          <p:cNvPr id="4" name="Picture 3"/>
          <p:cNvPicPr>
            <a:picLocks noChangeAspect="1"/>
          </p:cNvPicPr>
          <p:nvPr/>
        </p:nvPicPr>
        <p:blipFill>
          <a:blip r:embed="rId2"/>
          <a:stretch>
            <a:fillRect/>
          </a:stretch>
        </p:blipFill>
        <p:spPr>
          <a:xfrm>
            <a:off x="5940152" y="2204864"/>
            <a:ext cx="2013198" cy="3674693"/>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does this quote suggest about Nietzsche?</a:t>
            </a:r>
          </a:p>
        </p:txBody>
      </p:sp>
      <p:sp>
        <p:nvSpPr>
          <p:cNvPr id="3" name="Content Placeholder 2"/>
          <p:cNvSpPr>
            <a:spLocks noGrp="1"/>
          </p:cNvSpPr>
          <p:nvPr>
            <p:ph idx="1"/>
          </p:nvPr>
        </p:nvSpPr>
        <p:spPr>
          <a:xfrm>
            <a:off x="457200" y="1988840"/>
            <a:ext cx="4114800" cy="4137323"/>
          </a:xfrm>
        </p:spPr>
        <p:txBody>
          <a:bodyPr>
            <a:normAutofit fontScale="85000" lnSpcReduction="10000"/>
          </a:bodyPr>
          <a:lstStyle/>
          <a:p>
            <a:pPr>
              <a:buNone/>
            </a:pPr>
            <a:r>
              <a:rPr lang="en-CA" dirty="0"/>
              <a:t>	“What is good? – All that heightens the feeling of power, the will to power, power itself in man.  What is bad? – All that proceeds from weakness.  What is happiness? – The feeling that power increases – that resistance is overcome.”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does this quote suggest about Nietzsche?</a:t>
            </a:r>
          </a:p>
        </p:txBody>
      </p:sp>
      <p:sp>
        <p:nvSpPr>
          <p:cNvPr id="3" name="Content Placeholder 2"/>
          <p:cNvSpPr>
            <a:spLocks noGrp="1"/>
          </p:cNvSpPr>
          <p:nvPr>
            <p:ph idx="1"/>
          </p:nvPr>
        </p:nvSpPr>
        <p:spPr>
          <a:xfrm>
            <a:off x="457200" y="1600200"/>
            <a:ext cx="4186808" cy="4525963"/>
          </a:xfrm>
        </p:spPr>
        <p:txBody>
          <a:bodyPr>
            <a:normAutofit fontScale="77500" lnSpcReduction="20000"/>
          </a:bodyPr>
          <a:lstStyle/>
          <a:p>
            <a:pPr>
              <a:buNone/>
            </a:pPr>
            <a:r>
              <a:rPr lang="en-CA" dirty="0"/>
              <a:t>	“One should not embellish or dress up Christianity:  it has waged a war to the death against this higher type of man, it has excommunicated all the fundamental instincts of this type, it has distilled evil, the Evil One, out of these instincts – the strong human being as the type of reprehensibility, as the ‘outcast.’”</a:t>
            </a:r>
          </a:p>
        </p:txBody>
      </p:sp>
      <p:pic>
        <p:nvPicPr>
          <p:cNvPr id="4" name="Picture 3"/>
          <p:cNvPicPr>
            <a:picLocks noChangeAspect="1"/>
          </p:cNvPicPr>
          <p:nvPr/>
        </p:nvPicPr>
        <p:blipFill>
          <a:blip r:embed="rId2"/>
          <a:stretch>
            <a:fillRect/>
          </a:stretch>
        </p:blipFill>
        <p:spPr>
          <a:xfrm>
            <a:off x="5004048" y="2348880"/>
            <a:ext cx="3528053" cy="264604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Nietzsche’s Beliefs</a:t>
            </a:r>
          </a:p>
        </p:txBody>
      </p:sp>
      <p:sp>
        <p:nvSpPr>
          <p:cNvPr id="3" name="Content Placeholder 2"/>
          <p:cNvSpPr>
            <a:spLocks noGrp="1"/>
          </p:cNvSpPr>
          <p:nvPr>
            <p:ph idx="1"/>
          </p:nvPr>
        </p:nvSpPr>
        <p:spPr/>
        <p:txBody>
          <a:bodyPr/>
          <a:lstStyle/>
          <a:p>
            <a:r>
              <a:rPr lang="en-CA" dirty="0"/>
              <a:t>challenged the belief in progress and human reason</a:t>
            </a:r>
          </a:p>
          <a:p>
            <a:r>
              <a:rPr lang="en-CA" dirty="0"/>
              <a:t>valued creativity over reason</a:t>
            </a:r>
          </a:p>
          <a:p>
            <a:r>
              <a:rPr lang="en-CA" dirty="0"/>
              <a:t>believed that, since God is dead, no moral values were revealed by God</a:t>
            </a:r>
          </a:p>
          <a:p>
            <a:r>
              <a:rPr lang="en-CA" dirty="0"/>
              <a:t>challenged Christianity and argued the individual could only find meaning through exerting the human spirit</a:t>
            </a:r>
          </a:p>
          <a:p>
            <a:endParaRPr lang="en-CA"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461</Words>
  <Application>Microsoft Office PowerPoint</Application>
  <PresentationFormat>On-screen Show (4:3)</PresentationFormat>
  <Paragraphs>76</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Friedrich Nietzsche</vt:lpstr>
      <vt:lpstr>Draw a T-chart like this one in your notes.</vt:lpstr>
      <vt:lpstr>What does this quote suggest about Nietzsche?</vt:lpstr>
      <vt:lpstr>What does this quote suggest about Nietzsche?</vt:lpstr>
      <vt:lpstr>What does this quote suggest about Nietzsche?</vt:lpstr>
      <vt:lpstr>What does this quote suggest about Nietzsche?</vt:lpstr>
      <vt:lpstr>What does this quote suggest about Nietzsche?</vt:lpstr>
      <vt:lpstr>What does this quote suggest about Nietzsche?</vt:lpstr>
      <vt:lpstr>Nietzsche’s Beliefs</vt:lpstr>
      <vt:lpstr>Nietzsche’s superman or overman</vt:lpstr>
      <vt:lpstr>Nietzsche’s superman or overman</vt:lpstr>
      <vt:lpstr>Nietzsche’s superman or overman</vt:lpstr>
      <vt:lpstr>Nietzsche’s Superman</vt:lpstr>
      <vt:lpstr>Nietzsche’s Reputation</vt:lpstr>
      <vt:lpstr>Fyodor Dostoevsky</vt:lpstr>
      <vt:lpstr>Crime and Punishment</vt:lpstr>
      <vt:lpstr>Mary Shelley</vt:lpstr>
      <vt:lpstr>Frankenstein</vt:lpstr>
      <vt:lpstr>P. B. Shelley</vt:lpstr>
      <vt:lpstr>Prometheus Unbound</vt:lpstr>
      <vt:lpstr>Lord Byron</vt:lpstr>
      <vt:lpstr>Manfred</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Friedrich Nietzsche</dc:title>
  <dc:creator>Danik</dc:creator>
  <cp:lastModifiedBy>Danik Lafleur</cp:lastModifiedBy>
  <cp:revision>16</cp:revision>
  <cp:lastPrinted>2019-06-02T22:47:41Z</cp:lastPrinted>
  <dcterms:created xsi:type="dcterms:W3CDTF">2011-12-13T01:43:08Z</dcterms:created>
  <dcterms:modified xsi:type="dcterms:W3CDTF">2019-06-02T22:47:56Z</dcterms:modified>
</cp:coreProperties>
</file>